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79" r:id="rId2"/>
    <p:sldMasterId id="2147483688" r:id="rId3"/>
  </p:sldMasterIdLst>
  <p:notesMasterIdLst>
    <p:notesMasterId r:id="rId32"/>
  </p:notesMasterIdLst>
  <p:sldIdLst>
    <p:sldId id="256" r:id="rId4"/>
    <p:sldId id="351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9" r:id="rId16"/>
    <p:sldId id="568" r:id="rId17"/>
    <p:sldId id="570" r:id="rId18"/>
    <p:sldId id="572" r:id="rId19"/>
    <p:sldId id="573" r:id="rId20"/>
    <p:sldId id="574" r:id="rId21"/>
    <p:sldId id="575" r:id="rId22"/>
    <p:sldId id="557" r:id="rId23"/>
    <p:sldId id="546" r:id="rId24"/>
    <p:sldId id="578" r:id="rId25"/>
    <p:sldId id="580" r:id="rId26"/>
    <p:sldId id="579" r:id="rId27"/>
    <p:sldId id="581" r:id="rId28"/>
    <p:sldId id="577" r:id="rId29"/>
    <p:sldId id="576" r:id="rId30"/>
    <p:sldId id="264" r:id="rId31"/>
  </p:sldIdLst>
  <p:sldSz cx="18288000" cy="1028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F5433"/>
    <a:srgbClr val="60D2A1"/>
    <a:srgbClr val="C066CC"/>
    <a:srgbClr val="FECCF9"/>
    <a:srgbClr val="FF7F65"/>
    <a:srgbClr val="FBFBCF"/>
    <a:srgbClr val="262A2F"/>
    <a:srgbClr val="1E2027"/>
    <a:srgbClr val="F0D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304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224" y="256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9C65-997D-9345-8B34-299522DB2A91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FE198-1678-7848-BAD1-C40EFA9119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48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1pPr>
    <a:lvl2pPr marL="669341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2pPr>
    <a:lvl3pPr marL="1338682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3pPr>
    <a:lvl4pPr marL="2008022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4pPr>
    <a:lvl5pPr marL="2677363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5pPr>
    <a:lvl6pPr marL="3346704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6pPr>
    <a:lvl7pPr marL="4016045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7pPr>
    <a:lvl8pPr marL="4685386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8pPr>
    <a:lvl9pPr marL="5354726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572399"/>
            <a:ext cx="16383600" cy="612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0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  <a:p>
            <a:pPr lvl="0"/>
            <a:r>
              <a:rPr lang="ru-RU" dirty="0"/>
              <a:t>ПРЕЗЕНТАЦИИ</a:t>
            </a:r>
            <a:r>
              <a:rPr lang="en-US" dirty="0"/>
              <a:t> </a:t>
            </a:r>
            <a:r>
              <a:rPr lang="ru-RU" dirty="0"/>
              <a:t>(НЕ ДЛИННЕЕ 4-Х СТРОК)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E3D5216-5AFB-014E-9BCA-DDE974496F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7811789"/>
            <a:ext cx="14589866" cy="19044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1371600" rtl="0" eaLnBrk="1" fontAlgn="auto" latinLnBrk="0" hangingPunct="1">
              <a:lnSpc>
                <a:spcPts val="5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KARPOV.COURSE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9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>
            <a:extLst>
              <a:ext uri="{FF2B5EF4-FFF2-40B4-BE49-F238E27FC236}">
                <a16:creationId xmlns:a16="http://schemas.microsoft.com/office/drawing/2014/main" id="{D9FA0F2C-FC49-F847-8AB9-2EB41FA35AFC}"/>
              </a:ext>
            </a:extLst>
          </p:cNvPr>
          <p:cNvSpPr txBox="1">
            <a:spLocks/>
          </p:cNvSpPr>
          <p:nvPr userDrawn="1"/>
        </p:nvSpPr>
        <p:spPr>
          <a:xfrm>
            <a:off x="2036014" y="2652011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Первый этап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21B1DC-72DC-5445-9DA8-B14958596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199" y="2622764"/>
            <a:ext cx="812800" cy="812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191B6B-E85B-DC44-9FE7-43EFA095B8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199" y="4235103"/>
            <a:ext cx="812800" cy="812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FB3690F-C62A-3D43-810E-347AFAFEFB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199" y="5847442"/>
            <a:ext cx="812800" cy="812800"/>
          </a:xfrm>
          <a:prstGeom prst="rect">
            <a:avLst/>
          </a:prstGeom>
        </p:spPr>
      </p:pic>
      <p:sp>
        <p:nvSpPr>
          <p:cNvPr id="19" name="Текст 2">
            <a:extLst>
              <a:ext uri="{FF2B5EF4-FFF2-40B4-BE49-F238E27FC236}">
                <a16:creationId xmlns:a16="http://schemas.microsoft.com/office/drawing/2014/main" id="{CC2A6BCE-1907-FA49-95EB-7F01C7EFEC81}"/>
              </a:ext>
            </a:extLst>
          </p:cNvPr>
          <p:cNvSpPr txBox="1">
            <a:spLocks/>
          </p:cNvSpPr>
          <p:nvPr userDrawn="1"/>
        </p:nvSpPr>
        <p:spPr>
          <a:xfrm>
            <a:off x="2036014" y="5847442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Третий этап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2865ECF-A604-AB4D-A303-F2BD2DDA6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3199" y="7584349"/>
            <a:ext cx="812800" cy="812800"/>
          </a:xfrm>
          <a:prstGeom prst="rect">
            <a:avLst/>
          </a:prstGeom>
        </p:spPr>
      </p:pic>
      <p:sp>
        <p:nvSpPr>
          <p:cNvPr id="21" name="Текст 2">
            <a:extLst>
              <a:ext uri="{FF2B5EF4-FFF2-40B4-BE49-F238E27FC236}">
                <a16:creationId xmlns:a16="http://schemas.microsoft.com/office/drawing/2014/main" id="{632E570F-97FC-3849-B171-7F018ED9AB7D}"/>
              </a:ext>
            </a:extLst>
          </p:cNvPr>
          <p:cNvSpPr txBox="1">
            <a:spLocks/>
          </p:cNvSpPr>
          <p:nvPr userDrawn="1"/>
        </p:nvSpPr>
        <p:spPr>
          <a:xfrm>
            <a:off x="2036011" y="7583872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Четвертый этап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0014BE81-FED8-DE4B-8EE1-55FED3A52626}"/>
              </a:ext>
            </a:extLst>
          </p:cNvPr>
          <p:cNvSpPr txBox="1">
            <a:spLocks/>
          </p:cNvSpPr>
          <p:nvPr userDrawn="1"/>
        </p:nvSpPr>
        <p:spPr>
          <a:xfrm>
            <a:off x="2036014" y="4264827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Второй этап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C2BFF1A-7B5B-5E43-BE14-0BE1935C75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3199" y="9196688"/>
            <a:ext cx="812800" cy="812800"/>
          </a:xfrm>
          <a:prstGeom prst="rect">
            <a:avLst/>
          </a:prstGeom>
        </p:spPr>
      </p:pic>
      <p:sp>
        <p:nvSpPr>
          <p:cNvPr id="24" name="Текст 2">
            <a:extLst>
              <a:ext uri="{FF2B5EF4-FFF2-40B4-BE49-F238E27FC236}">
                <a16:creationId xmlns:a16="http://schemas.microsoft.com/office/drawing/2014/main" id="{32526DCF-1390-E747-9339-45D6842C7847}"/>
              </a:ext>
            </a:extLst>
          </p:cNvPr>
          <p:cNvSpPr txBox="1">
            <a:spLocks/>
          </p:cNvSpPr>
          <p:nvPr userDrawn="1"/>
        </p:nvSpPr>
        <p:spPr>
          <a:xfrm>
            <a:off x="2036012" y="9196688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E5E5E5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Пятый этап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7FED22DA-500A-8043-B8A8-C0C0169FD5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382299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baseline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477818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•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ЗАГОЛОВОК (заглавными буквами, </a:t>
            </a:r>
          </a:p>
          <a:p>
            <a:pPr marL="0" marR="0" lvl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не длиннее 2-х строк)</a:t>
            </a:r>
          </a:p>
          <a:p>
            <a:pPr lvl="0"/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3344294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213621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424429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199" y="2827479"/>
            <a:ext cx="16383600" cy="10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ПОДЗАГОЛОВКИ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620381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795590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>
                <a:solidFill>
                  <a:srgbClr val="262A2F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каждый пункт пишется: 1) с маленькой буквы</a:t>
            </a:r>
            <a:r>
              <a:rPr lang="en-US" dirty="0"/>
              <a:t>; </a:t>
            </a:r>
            <a:r>
              <a:rPr lang="ru-RU" dirty="0"/>
              <a:t>2) должен быть не   длиннее 2-х строк</a:t>
            </a:r>
            <a:r>
              <a:rPr lang="en-US" dirty="0"/>
              <a:t>;</a:t>
            </a:r>
            <a:r>
              <a:rPr lang="ru-RU" dirty="0"/>
              <a:t> 3) </a:t>
            </a:r>
            <a:r>
              <a:rPr lang="ru-RU" dirty="0" err="1"/>
              <a:t>буллеты</a:t>
            </a:r>
            <a:r>
              <a:rPr lang="ru-RU" dirty="0"/>
              <a:t> в виде тире. </a:t>
            </a:r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CC81C1F-E569-604D-AEEE-5C8D38FC05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2958310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3">
            <a:extLst>
              <a:ext uri="{FF2B5EF4-FFF2-40B4-BE49-F238E27FC236}">
                <a16:creationId xmlns:a16="http://schemas.microsoft.com/office/drawing/2014/main" id="{1CC81C1F-E569-604D-AEEE-5C8D38FC05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899B25-35C0-0040-A54E-82091F3707D7}"/>
              </a:ext>
            </a:extLst>
          </p:cNvPr>
          <p:cNvSpPr/>
          <p:nvPr userDrawn="1"/>
        </p:nvSpPr>
        <p:spPr>
          <a:xfrm>
            <a:off x="763199" y="2795590"/>
            <a:ext cx="7315200" cy="7023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4169FF0-7F47-EF43-9859-428A6345DF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191" y="3104092"/>
            <a:ext cx="6665215" cy="6223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6E47F1E6-E6CC-0147-BA7A-2C059DFB9C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191" y="4138996"/>
            <a:ext cx="6665215" cy="5368391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каждый пункт пишется: 1) с маленькой буквы</a:t>
            </a:r>
            <a:r>
              <a:rPr lang="en-US" dirty="0"/>
              <a:t>; </a:t>
            </a:r>
            <a:r>
              <a:rPr lang="ru-RU" dirty="0"/>
              <a:t>2) должен быть не   длиннее 2-х строк</a:t>
            </a:r>
            <a:r>
              <a:rPr lang="en-US" dirty="0"/>
              <a:t>;</a:t>
            </a:r>
            <a:r>
              <a:rPr lang="ru-RU" dirty="0"/>
              <a:t> 3) </a:t>
            </a:r>
            <a:r>
              <a:rPr lang="ru-RU" dirty="0" err="1"/>
              <a:t>буллеты</a:t>
            </a:r>
            <a:r>
              <a:rPr lang="ru-RU" dirty="0"/>
              <a:t> в виде тире </a:t>
            </a:r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FBD0322-8462-FF45-8854-C61367096BF8}"/>
              </a:ext>
            </a:extLst>
          </p:cNvPr>
          <p:cNvSpPr/>
          <p:nvPr userDrawn="1"/>
        </p:nvSpPr>
        <p:spPr>
          <a:xfrm>
            <a:off x="8535599" y="2795590"/>
            <a:ext cx="7315200" cy="70233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DFE4C16C-3AE0-7C46-B551-FC96337990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91" y="3104092"/>
            <a:ext cx="6665215" cy="6223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40556BDA-DA78-8140-87DA-3F1E5F29F8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0591" y="4138996"/>
            <a:ext cx="6665215" cy="5368391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каждый пункт пишется: 1) с маленькой буквы</a:t>
            </a:r>
            <a:r>
              <a:rPr lang="en-US" dirty="0"/>
              <a:t>; </a:t>
            </a:r>
            <a:r>
              <a:rPr lang="ru-RU" dirty="0"/>
              <a:t>2) должен быть не   длиннее 2-х строк</a:t>
            </a:r>
            <a:r>
              <a:rPr lang="en-US" dirty="0"/>
              <a:t>;</a:t>
            </a:r>
            <a:r>
              <a:rPr lang="ru-RU" dirty="0"/>
              <a:t> 3) </a:t>
            </a:r>
            <a:r>
              <a:rPr lang="ru-RU" dirty="0" err="1"/>
              <a:t>буллеты</a:t>
            </a:r>
            <a:r>
              <a:rPr lang="ru-RU" dirty="0"/>
              <a:t> в виде тире </a:t>
            </a:r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591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581200"/>
            <a:ext cx="10857600" cy="72396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B6ADAFFB-EB86-6B40-AAB7-F7BF10DB5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1095937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581200"/>
            <a:ext cx="5716800" cy="3808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FE5877-A176-8A44-9FB6-A28800CAC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200" y="2581200"/>
            <a:ext cx="9813599" cy="723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262A2F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0045A300-A4F4-E54F-95BA-0796B71725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3324419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2">
            <a:extLst>
              <a:ext uri="{FF2B5EF4-FFF2-40B4-BE49-F238E27FC236}">
                <a16:creationId xmlns:a16="http://schemas.microsoft.com/office/drawing/2014/main" id="{D9FA0F2C-FC49-F847-8AB9-2EB41FA35AFC}"/>
              </a:ext>
            </a:extLst>
          </p:cNvPr>
          <p:cNvSpPr txBox="1">
            <a:spLocks/>
          </p:cNvSpPr>
          <p:nvPr userDrawn="1"/>
        </p:nvSpPr>
        <p:spPr>
          <a:xfrm>
            <a:off x="2036014" y="2652011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262A2F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Первый этап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21B1DC-72DC-5445-9DA8-B14958596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199" y="2622764"/>
            <a:ext cx="812800" cy="8128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191B6B-E85B-DC44-9FE7-43EFA095B8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199" y="4235103"/>
            <a:ext cx="812800" cy="8128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FB3690F-C62A-3D43-810E-347AFAFEFB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199" y="5847442"/>
            <a:ext cx="812800" cy="812800"/>
          </a:xfrm>
          <a:prstGeom prst="rect">
            <a:avLst/>
          </a:prstGeom>
        </p:spPr>
      </p:pic>
      <p:sp>
        <p:nvSpPr>
          <p:cNvPr id="19" name="Текст 2">
            <a:extLst>
              <a:ext uri="{FF2B5EF4-FFF2-40B4-BE49-F238E27FC236}">
                <a16:creationId xmlns:a16="http://schemas.microsoft.com/office/drawing/2014/main" id="{CC2A6BCE-1907-FA49-95EB-7F01C7EFEC81}"/>
              </a:ext>
            </a:extLst>
          </p:cNvPr>
          <p:cNvSpPr txBox="1">
            <a:spLocks/>
          </p:cNvSpPr>
          <p:nvPr userDrawn="1"/>
        </p:nvSpPr>
        <p:spPr>
          <a:xfrm>
            <a:off x="2036014" y="5847442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262A2F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Третий этап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2865ECF-A604-AB4D-A303-F2BD2DDA6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3199" y="7584349"/>
            <a:ext cx="812800" cy="812800"/>
          </a:xfrm>
          <a:prstGeom prst="rect">
            <a:avLst/>
          </a:prstGeom>
        </p:spPr>
      </p:pic>
      <p:sp>
        <p:nvSpPr>
          <p:cNvPr id="21" name="Текст 2">
            <a:extLst>
              <a:ext uri="{FF2B5EF4-FFF2-40B4-BE49-F238E27FC236}">
                <a16:creationId xmlns:a16="http://schemas.microsoft.com/office/drawing/2014/main" id="{632E570F-97FC-3849-B171-7F018ED9AB7D}"/>
              </a:ext>
            </a:extLst>
          </p:cNvPr>
          <p:cNvSpPr txBox="1">
            <a:spLocks/>
          </p:cNvSpPr>
          <p:nvPr userDrawn="1"/>
        </p:nvSpPr>
        <p:spPr>
          <a:xfrm>
            <a:off x="2036011" y="7583872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262A2F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Четвертый этап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0014BE81-FED8-DE4B-8EE1-55FED3A52626}"/>
              </a:ext>
            </a:extLst>
          </p:cNvPr>
          <p:cNvSpPr txBox="1">
            <a:spLocks/>
          </p:cNvSpPr>
          <p:nvPr userDrawn="1"/>
        </p:nvSpPr>
        <p:spPr>
          <a:xfrm>
            <a:off x="2036014" y="4264827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262A2F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Второй этап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C2BFF1A-7B5B-5E43-BE14-0BE1935C75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3199" y="9196688"/>
            <a:ext cx="812800" cy="812800"/>
          </a:xfrm>
          <a:prstGeom prst="rect">
            <a:avLst/>
          </a:prstGeom>
        </p:spPr>
      </p:pic>
      <p:sp>
        <p:nvSpPr>
          <p:cNvPr id="24" name="Текст 2">
            <a:extLst>
              <a:ext uri="{FF2B5EF4-FFF2-40B4-BE49-F238E27FC236}">
                <a16:creationId xmlns:a16="http://schemas.microsoft.com/office/drawing/2014/main" id="{32526DCF-1390-E747-9339-45D6842C7847}"/>
              </a:ext>
            </a:extLst>
          </p:cNvPr>
          <p:cNvSpPr txBox="1">
            <a:spLocks/>
          </p:cNvSpPr>
          <p:nvPr userDrawn="1"/>
        </p:nvSpPr>
        <p:spPr>
          <a:xfrm>
            <a:off x="2036012" y="9196688"/>
            <a:ext cx="15110785" cy="8128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base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3150" b="0" i="0" u="none" strike="noStrike" kern="1200" cap="none" spc="0" normalizeH="0" baseline="0" noProof="0" dirty="0">
                <a:ln>
                  <a:noFill/>
                </a:ln>
                <a:solidFill>
                  <a:srgbClr val="262A2F"/>
                </a:solidFill>
                <a:effectLst/>
                <a:uLnTx/>
                <a:uFillTx/>
                <a:latin typeface="InputMono" panose="02000509020000090004" pitchFamily="49" charset="0"/>
                <a:ea typeface="+mn-ea"/>
                <a:cs typeface="+mn-cs"/>
              </a:rPr>
              <a:t>Пятый этап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7FED22DA-500A-8043-B8A8-C0C0169FD5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262A2F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345985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572399"/>
            <a:ext cx="16383600" cy="13810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0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СПАСИБО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E3D5216-5AFB-014E-9BCA-DDE974496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3401" y="7407233"/>
            <a:ext cx="11129780" cy="230895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1371600" rtl="0" eaLnBrk="1" fontAlgn="auto" latinLnBrk="0" hangingPunct="1">
              <a:lnSpc>
                <a:spcPts val="5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ИМЯ ФАМИЛИЯ </a:t>
            </a:r>
          </a:p>
          <a:p>
            <a:pPr lvl="0"/>
            <a:r>
              <a:rPr lang="ru-RU" dirty="0"/>
              <a:t>укажите почту + добавьте гиперссылку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18C42460-6A98-5F42-8E12-6BFE2D0EB6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6380018"/>
            <a:ext cx="3829583" cy="333617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84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251596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•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ЗАГОЛОВОК (заглавными буквами, </a:t>
            </a:r>
          </a:p>
          <a:p>
            <a:pPr marL="0" marR="0" lvl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не длиннее 2-х строк)</a:t>
            </a:r>
          </a:p>
          <a:p>
            <a:pPr lvl="0"/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3344294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61635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424429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199" y="2827479"/>
            <a:ext cx="16383600" cy="10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ПОДЗАГОЛОВКИ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423488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795590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каждый пункт пишется: 1) с маленькой буквы</a:t>
            </a:r>
            <a:r>
              <a:rPr lang="en-US" dirty="0"/>
              <a:t>; </a:t>
            </a:r>
            <a:r>
              <a:rPr lang="ru-RU" dirty="0"/>
              <a:t>2) должен быть не   длиннее 2-х строк</a:t>
            </a:r>
            <a:r>
              <a:rPr lang="en-US" dirty="0"/>
              <a:t>;</a:t>
            </a:r>
            <a:r>
              <a:rPr lang="ru-RU" dirty="0"/>
              <a:t> 3) </a:t>
            </a:r>
            <a:r>
              <a:rPr lang="ru-RU" dirty="0" err="1"/>
              <a:t>буллеты</a:t>
            </a:r>
            <a:r>
              <a:rPr lang="ru-RU" dirty="0"/>
              <a:t> в виде тире. </a:t>
            </a:r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CC81C1F-E569-604D-AEEE-5C8D38FC05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313986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3">
            <a:extLst>
              <a:ext uri="{FF2B5EF4-FFF2-40B4-BE49-F238E27FC236}">
                <a16:creationId xmlns:a16="http://schemas.microsoft.com/office/drawing/2014/main" id="{1CC81C1F-E569-604D-AEEE-5C8D38FC05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899B25-35C0-0040-A54E-82091F3707D7}"/>
              </a:ext>
            </a:extLst>
          </p:cNvPr>
          <p:cNvSpPr/>
          <p:nvPr userDrawn="1"/>
        </p:nvSpPr>
        <p:spPr>
          <a:xfrm>
            <a:off x="763199" y="2795590"/>
            <a:ext cx="7315200" cy="7023370"/>
          </a:xfrm>
          <a:prstGeom prst="rect">
            <a:avLst/>
          </a:prstGeom>
          <a:solidFill>
            <a:srgbClr val="1E2027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4169FF0-7F47-EF43-9859-428A6345DF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191" y="3104092"/>
            <a:ext cx="6665215" cy="6223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6E47F1E6-E6CC-0147-BA7A-2C059DFB9C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191" y="4138996"/>
            <a:ext cx="6665215" cy="5368391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каждый пункт пишется: 1) с маленькой буквы</a:t>
            </a:r>
            <a:r>
              <a:rPr lang="en-US" dirty="0"/>
              <a:t>; </a:t>
            </a:r>
            <a:r>
              <a:rPr lang="ru-RU" dirty="0"/>
              <a:t>2) должен быть не   длиннее 2-х строк</a:t>
            </a:r>
            <a:r>
              <a:rPr lang="en-US" dirty="0"/>
              <a:t>;</a:t>
            </a:r>
            <a:r>
              <a:rPr lang="ru-RU" dirty="0"/>
              <a:t> 3) </a:t>
            </a:r>
            <a:r>
              <a:rPr lang="ru-RU" dirty="0" err="1"/>
              <a:t>буллеты</a:t>
            </a:r>
            <a:r>
              <a:rPr lang="ru-RU" dirty="0"/>
              <a:t> в виде тире </a:t>
            </a:r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FBD0322-8462-FF45-8854-C61367096BF8}"/>
              </a:ext>
            </a:extLst>
          </p:cNvPr>
          <p:cNvSpPr/>
          <p:nvPr userDrawn="1"/>
        </p:nvSpPr>
        <p:spPr>
          <a:xfrm>
            <a:off x="8535599" y="2795590"/>
            <a:ext cx="7315200" cy="7023370"/>
          </a:xfrm>
          <a:prstGeom prst="rect">
            <a:avLst/>
          </a:prstGeom>
          <a:solidFill>
            <a:srgbClr val="1E2027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DFE4C16C-3AE0-7C46-B551-FC96337990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91" y="3104092"/>
            <a:ext cx="6665215" cy="6223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40556BDA-DA78-8140-87DA-3F1E5F29F8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60591" y="4138996"/>
            <a:ext cx="6665215" cy="5368391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каждый пункт пишется: 1) с маленькой буквы</a:t>
            </a:r>
            <a:r>
              <a:rPr lang="en-US" dirty="0"/>
              <a:t>; </a:t>
            </a:r>
            <a:r>
              <a:rPr lang="ru-RU" dirty="0"/>
              <a:t>2) должен быть не   длиннее 2-х строк</a:t>
            </a:r>
            <a:r>
              <a:rPr lang="en-US" dirty="0"/>
              <a:t>;</a:t>
            </a:r>
            <a:r>
              <a:rPr lang="ru-RU" dirty="0"/>
              <a:t> 3) </a:t>
            </a:r>
            <a:r>
              <a:rPr lang="ru-RU" dirty="0" err="1"/>
              <a:t>буллеты</a:t>
            </a:r>
            <a:r>
              <a:rPr lang="ru-RU" dirty="0"/>
              <a:t> в виде тире </a:t>
            </a:r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027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581200"/>
            <a:ext cx="10857600" cy="72396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B6ADAFFB-EB86-6B40-AAB7-F7BF10DB5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117185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581200"/>
            <a:ext cx="5716800" cy="3808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FE5877-A176-8A44-9FB6-A28800CAC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200" y="2581200"/>
            <a:ext cx="9813599" cy="723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0045A300-A4F4-E54F-95BA-0796B71725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 (заглавными буквами, не длиннее 2-х строк)</a:t>
            </a:r>
          </a:p>
        </p:txBody>
      </p:sp>
    </p:spTree>
    <p:extLst>
      <p:ext uri="{BB962C8B-B14F-4D97-AF65-F5344CB8AC3E}">
        <p14:creationId xmlns:p14="http://schemas.microsoft.com/office/powerpoint/2010/main" val="91947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5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81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5" r:id="rId3"/>
    <p:sldLayoutId id="2147483682" r:id="rId4"/>
    <p:sldLayoutId id="2147483686" r:id="rId5"/>
    <p:sldLayoutId id="2147483684" r:id="rId6"/>
    <p:sldLayoutId id="2147483683" r:id="rId7"/>
    <p:sldLayoutId id="2147483687" r:id="rId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31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47.png"/><Relationship Id="rId21" Type="http://schemas.openxmlformats.org/officeDocument/2006/relationships/image" Target="../media/image93.png"/><Relationship Id="rId7" Type="http://schemas.openxmlformats.org/officeDocument/2006/relationships/image" Target="../media/image54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46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83.png"/><Relationship Id="rId5" Type="http://schemas.openxmlformats.org/officeDocument/2006/relationships/image" Target="../media/image49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4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.png"/><Relationship Id="rId7" Type="http://schemas.openxmlformats.org/officeDocument/2006/relationships/image" Target="../media/image118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.png"/><Relationship Id="rId7" Type="http://schemas.openxmlformats.org/officeDocument/2006/relationships/image" Target="../media/image118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1DE53E1-5184-004D-8025-8ECB998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ML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FFB56E-FC6A-1B44-A056-35D6562AE0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KARPOV.COURSES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874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Можно</a:t>
                </a:r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>
                    <a:solidFill>
                      <a:srgbClr val="E5E5E5"/>
                    </a:solidFill>
                  </a:rPr>
                  <a:t>теперь на основании оценок пользователей из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E5E5E5"/>
                    </a:solidFill>
                  </a:rPr>
                  <a:t> прикинуть</a:t>
                </a:r>
                <a:r>
                  <a:rPr lang="en-US" dirty="0">
                    <a:solidFill>
                      <a:srgbClr val="E5E5E5"/>
                    </a:solidFill>
                  </a:rPr>
                  <a:t>,</a:t>
                </a:r>
                <a:r>
                  <a:rPr lang="ru-RU" dirty="0">
                    <a:solidFill>
                      <a:srgbClr val="E5E5E5"/>
                    </a:solidFill>
                  </a:rPr>
                  <a:t> какой рейтинг выставит пользователь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>
                    <a:solidFill>
                      <a:srgbClr val="E5E5E5"/>
                    </a:solidFill>
                  </a:rPr>
                  <a:t>для ряда </a:t>
                </a:r>
                <a:r>
                  <a:rPr lang="ru-RU" dirty="0" err="1">
                    <a:solidFill>
                      <a:srgbClr val="E5E5E5"/>
                    </a:solidFill>
                  </a:rPr>
                  <a:t>непросмотренных</a:t>
                </a:r>
                <a:r>
                  <a:rPr lang="ru-RU" dirty="0">
                    <a:solidFill>
                      <a:srgbClr val="E5E5E5"/>
                    </a:solidFill>
                  </a:rPr>
                  <a:t> </a:t>
                </a:r>
                <a:r>
                  <a:rPr lang="ru-RU" dirty="0" err="1">
                    <a:solidFill>
                      <a:srgbClr val="E5E5E5"/>
                    </a:solidFill>
                  </a:rPr>
                  <a:t>айтемов</a:t>
                </a:r>
                <a:endParaRPr lang="en-US" dirty="0">
                  <a:solidFill>
                    <a:srgbClr val="E5E5E5"/>
                  </a:solidFill>
                </a:endParaRPr>
              </a:p>
              <a:p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5E5E5"/>
                    </a:solidFill>
                  </a:rPr>
                  <a:t> - </a:t>
                </a:r>
                <a:r>
                  <a:rPr lang="ru-RU" dirty="0">
                    <a:solidFill>
                      <a:srgbClr val="E5E5E5"/>
                    </a:solidFill>
                  </a:rPr>
                  <a:t>множество пользователей из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E5E5E5"/>
                    </a:solidFill>
                  </a:rPr>
                  <a:t>,</a:t>
                </a:r>
                <a:r>
                  <a:rPr lang="ru-RU" dirty="0">
                    <a:solidFill>
                      <a:srgbClr val="E5E5E5"/>
                    </a:solidFill>
                  </a:rPr>
                  <a:t> которые дали товару</a:t>
                </a:r>
                <a:r>
                  <a:rPr lang="en-US" dirty="0">
                    <a:solidFill>
                      <a:srgbClr val="FF54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/>
                  <a:t>какую-то оценку </a:t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ru-RU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ср</m:t>
                        </m:r>
                      </m:sup>
                    </m:sSub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ru-RU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ср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den>
                    </m:f>
                  </m:oMath>
                </a14:m>
                <a:endParaRPr lang="ru-RU" dirty="0">
                  <a:solidFill>
                    <a:srgbClr val="E5E5E5"/>
                  </a:solidFill>
                </a:endParaRPr>
              </a:p>
              <a:p>
                <a:endParaRPr lang="ru-RU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 r="-2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USER-BASED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19" name="Двойные круглые скобки 18">
            <a:extLst>
              <a:ext uri="{FF2B5EF4-FFF2-40B4-BE49-F238E27FC236}">
                <a16:creationId xmlns:a16="http://schemas.microsoft.com/office/drawing/2014/main" id="{BDCA59EF-5131-0709-9BB5-1590C0CF9BF7}"/>
              </a:ext>
            </a:extLst>
          </p:cNvPr>
          <p:cNvSpPr/>
          <p:nvPr/>
        </p:nvSpPr>
        <p:spPr>
          <a:xfrm>
            <a:off x="10366913" y="6908278"/>
            <a:ext cx="6713867" cy="2157501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2FB309E3-A6EC-FC81-725B-D1C8589086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0" y="712930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2FB309E3-A6EC-FC81-725B-D1C85890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129302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4D379F51-7867-E203-E47E-DC38D19436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0" y="779363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4D379F51-7867-E203-E47E-DC38D1943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793632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Текст 1">
                <a:extLst>
                  <a:ext uri="{FF2B5EF4-FFF2-40B4-BE49-F238E27FC236}">
                    <a16:creationId xmlns:a16="http://schemas.microsoft.com/office/drawing/2014/main" id="{BBF63B95-2F16-5BA2-AAE7-244EE0B9D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7553" y="617535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Текст 1">
                <a:extLst>
                  <a:ext uri="{FF2B5EF4-FFF2-40B4-BE49-F238E27FC236}">
                    <a16:creationId xmlns:a16="http://schemas.microsoft.com/office/drawing/2014/main" id="{BBF63B95-2F16-5BA2-AAE7-244EE0B9D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553" y="6175355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958806BC-D91D-6B87-6232-FB107CE2A7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2716" y="617906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958806BC-D91D-6B87-6232-FB107CE2A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716" y="6179068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2209DC9E-E81E-CB77-A169-DDC01C7FE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7879" y="617535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2209DC9E-E81E-CB77-A169-DDC01C7FE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879" y="6175355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Таблица 3">
            <a:extLst>
              <a:ext uri="{FF2B5EF4-FFF2-40B4-BE49-F238E27FC236}">
                <a16:creationId xmlns:a16="http://schemas.microsoft.com/office/drawing/2014/main" id="{6EB97075-BFB5-689D-EF78-E9CCF5CF2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6309"/>
              </p:ext>
            </p:extLst>
          </p:nvPr>
        </p:nvGraphicFramePr>
        <p:xfrm>
          <a:off x="10975832" y="7086973"/>
          <a:ext cx="5707056" cy="1978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13517575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655940640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90F544C6-20B3-B34A-7FF1-FF6E1990AB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3042" y="617906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90F544C6-20B3-B34A-7FF1-FF6E1990A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042" y="6179068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Текст 1">
                <a:extLst>
                  <a:ext uri="{FF2B5EF4-FFF2-40B4-BE49-F238E27FC236}">
                    <a16:creationId xmlns:a16="http://schemas.microsoft.com/office/drawing/2014/main" id="{E0CA28BD-7802-4FD9-373C-9AA509701E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5765" y="616984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Текст 1">
                <a:extLst>
                  <a:ext uri="{FF2B5EF4-FFF2-40B4-BE49-F238E27FC236}">
                    <a16:creationId xmlns:a16="http://schemas.microsoft.com/office/drawing/2014/main" id="{E0CA28BD-7802-4FD9-373C-9AA50970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765" y="6169848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Текст 1">
                <a:extLst>
                  <a:ext uri="{FF2B5EF4-FFF2-40B4-BE49-F238E27FC236}">
                    <a16:creationId xmlns:a16="http://schemas.microsoft.com/office/drawing/2014/main" id="{49C4C156-FE37-B9E5-C32C-2A9AF81A7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68488" y="616984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Текст 1">
                <a:extLst>
                  <a:ext uri="{FF2B5EF4-FFF2-40B4-BE49-F238E27FC236}">
                    <a16:creationId xmlns:a16="http://schemas.microsoft.com/office/drawing/2014/main" id="{49C4C156-FE37-B9E5-C32C-2A9AF81A7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488" y="6169848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2A27042B-FF72-3F9E-1583-C4E64462DA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0" y="845796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2A27042B-FF72-3F9E-1583-C4E64462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8457962"/>
                <a:ext cx="914400" cy="442048"/>
              </a:xfrm>
              <a:prstGeom prst="rect">
                <a:avLst/>
              </a:prstGeom>
              <a:blipFill>
                <a:blip r:embed="rId11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44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Симметричный подход на основе оценок </a:t>
                </a:r>
                <a:r>
                  <a:rPr lang="ru-RU" dirty="0" err="1"/>
                  <a:t>айтемов</a:t>
                </a:r>
                <a:r>
                  <a:rPr lang="ru-RU" dirty="0"/>
                  <a:t>!</a:t>
                </a:r>
              </a:p>
              <a:p>
                <a:r>
                  <a:rPr lang="ru-RU" dirty="0"/>
                  <a:t>Идея</a:t>
                </a:r>
                <a:r>
                  <a:rPr lang="en-US" dirty="0"/>
                  <a:t>: </a:t>
                </a:r>
                <a:r>
                  <a:rPr lang="ru-RU" dirty="0"/>
                  <a:t>фильм понравится пользователю</a:t>
                </a:r>
                <a:r>
                  <a:rPr lang="en-US" dirty="0"/>
                  <a:t>,</a:t>
                </a:r>
                <a:r>
                  <a:rPr lang="ru-RU" dirty="0"/>
                  <a:t> если ему понравились похожие фильмы!</a:t>
                </a:r>
              </a:p>
              <a:p>
                <a:r>
                  <a:rPr lang="ru-RU" dirty="0"/>
                  <a:t>Как мерить схожесть </a:t>
                </a:r>
                <a:r>
                  <a:rPr lang="ru-RU" dirty="0" err="1"/>
                  <a:t>айтемов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Отберем юзеров</a:t>
                </a:r>
                <a:r>
                  <a:rPr lang="en-US" dirty="0"/>
                  <a:t>,</a:t>
                </a:r>
                <a:r>
                  <a:rPr lang="ru-RU" dirty="0"/>
                  <a:t> для которых есть оценки обоих </a:t>
                </a:r>
                <a:r>
                  <a:rPr lang="ru-RU" dirty="0" err="1"/>
                  <a:t>айтемов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:∃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&amp; 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𝑣𝑗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Посчитаем коэффициент корреляции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 оценкам обоих </a:t>
                </a:r>
                <a:r>
                  <a:rPr lang="ru-RU" dirty="0" err="1"/>
                  <a:t>айтемов</a:t>
                </a:r>
                <a:r>
                  <a:rPr lang="ru-RU" dirty="0"/>
                  <a:t> для юзеров из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!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ITEM-BASED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70194023-7BC9-4F77-267F-AFBEA0A4B190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93818B12-487E-9CC8-92ED-C234CED64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93818B12-487E-9CC8-92ED-C234CED6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59135673-C752-ABC9-718A-C3A585946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59135673-C752-ABC9-718A-C3A58594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D0045BBE-76B2-CC4A-F739-D006EBC04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D0045BBE-76B2-CC4A-F739-D006EBC0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6BABF0F5-094D-B89A-DFDB-9FFB9C6B0920}"/>
              </a:ext>
            </a:extLst>
          </p:cNvPr>
          <p:cNvGraphicFramePr>
            <a:graphicFrameLocks noGrp="1"/>
          </p:cNvGraphicFramePr>
          <p:nvPr/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27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ITEM-BASED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70194023-7BC9-4F77-267F-AFBEA0A4B190}"/>
              </a:ext>
            </a:extLst>
          </p:cNvPr>
          <p:cNvSpPr/>
          <p:nvPr/>
        </p:nvSpPr>
        <p:spPr>
          <a:xfrm>
            <a:off x="1985204" y="4388582"/>
            <a:ext cx="4057787" cy="4344601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91" y="46096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1" y="4609606"/>
                <a:ext cx="914400" cy="442048"/>
              </a:xfrm>
              <a:prstGeom prst="rect">
                <a:avLst/>
              </a:prstGeom>
              <a:blipFill>
                <a:blip r:embed="rId2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91" y="527393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1" y="527393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5844" y="365565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844" y="3655659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1007" y="365937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07" y="3659372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6170" y="365565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70" y="3655659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6BABF0F5-094D-B89A-DFDB-9FFB9C6B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75511"/>
              </p:ext>
            </p:extLst>
          </p:nvPr>
        </p:nvGraphicFramePr>
        <p:xfrm>
          <a:off x="2594123" y="4567277"/>
          <a:ext cx="2853528" cy="3957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9965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038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0136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89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A250FA78-E156-BB12-65B5-D298548FC3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91" y="593826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A250FA78-E156-BB12-65B5-D298548FC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1" y="5938266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4C32D6D1-4212-4C9C-8827-7D91DF54F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8146" y="2555757"/>
                <a:ext cx="9026061" cy="285170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br>
                  <a:rPr lang="en-US" b="0" i="0" dirty="0">
                    <a:latin typeface="+mj-lt"/>
                  </a:rPr>
                </a:br>
                <a:endParaRPr lang="en-US" b="0" i="0" dirty="0">
                  <a:solidFill>
                    <a:srgbClr val="FF5433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ср</m:t>
                                  </m:r>
                                </m:sup>
                              </m:sSubSup>
                              <m:r>
                                <a:rPr lang="ru-RU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ru-RU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ср</m:t>
                                  </m:r>
                                </m:sup>
                              </m:sSubSup>
                              <m:r>
                                <a:rPr lang="ru-RU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ср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ср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4C32D6D1-4212-4C9C-8827-7D91DF54F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146" y="2555757"/>
                <a:ext cx="9026061" cy="2851703"/>
              </a:xfrm>
              <a:prstGeom prst="rect">
                <a:avLst/>
              </a:prstGeom>
              <a:blipFill>
                <a:blip r:embed="rId8"/>
                <a:stretch>
                  <a:fillRect t="-7051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98101F7-5E08-239F-CCDD-2EC2FE3F0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345" y="659726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98101F7-5E08-239F-CCDD-2EC2FE3F0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5" y="6597262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0D65D189-0068-9514-3C16-DD3ED6EAC6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345" y="726692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0D65D189-0068-9514-3C16-DD3ED6EAC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5" y="7266926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Текст 1">
                <a:extLst>
                  <a:ext uri="{FF2B5EF4-FFF2-40B4-BE49-F238E27FC236}">
                    <a16:creationId xmlns:a16="http://schemas.microsoft.com/office/drawing/2014/main" id="{2B409B0B-0E21-2915-23D2-78180A3B08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345" y="793659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Текст 1">
                <a:extLst>
                  <a:ext uri="{FF2B5EF4-FFF2-40B4-BE49-F238E27FC236}">
                    <a16:creationId xmlns:a16="http://schemas.microsoft.com/office/drawing/2014/main" id="{2B409B0B-0E21-2915-23D2-78180A3B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5" y="7936590"/>
                <a:ext cx="914400" cy="442048"/>
              </a:xfrm>
              <a:prstGeom prst="rect">
                <a:avLst/>
              </a:prstGeom>
              <a:blipFill>
                <a:blip r:embed="rId11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Двойные круглые скобки 45">
            <a:extLst>
              <a:ext uri="{FF2B5EF4-FFF2-40B4-BE49-F238E27FC236}">
                <a16:creationId xmlns:a16="http://schemas.microsoft.com/office/drawing/2014/main" id="{F64464BB-99EF-8259-3A3C-A695C2888334}"/>
              </a:ext>
            </a:extLst>
          </p:cNvPr>
          <p:cNvSpPr/>
          <p:nvPr/>
        </p:nvSpPr>
        <p:spPr>
          <a:xfrm>
            <a:off x="8172100" y="6362666"/>
            <a:ext cx="2838928" cy="2352870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Текст 1">
                <a:extLst>
                  <a:ext uri="{FF2B5EF4-FFF2-40B4-BE49-F238E27FC236}">
                    <a16:creationId xmlns:a16="http://schemas.microsoft.com/office/drawing/2014/main" id="{7132BD34-F953-A644-D151-4850B0655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9186" y="658368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Текст 1">
                <a:extLst>
                  <a:ext uri="{FF2B5EF4-FFF2-40B4-BE49-F238E27FC236}">
                    <a16:creationId xmlns:a16="http://schemas.microsoft.com/office/drawing/2014/main" id="{7132BD34-F953-A644-D151-4850B065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186" y="6583689"/>
                <a:ext cx="914400" cy="442048"/>
              </a:xfrm>
              <a:prstGeom prst="rect">
                <a:avLst/>
              </a:prstGeom>
              <a:blipFill>
                <a:blip r:embed="rId12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Текст 1">
                <a:extLst>
                  <a:ext uri="{FF2B5EF4-FFF2-40B4-BE49-F238E27FC236}">
                    <a16:creationId xmlns:a16="http://schemas.microsoft.com/office/drawing/2014/main" id="{BBB716E1-0211-EAC0-FC51-B7759A9A80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2739" y="56297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Текст 1">
                <a:extLst>
                  <a:ext uri="{FF2B5EF4-FFF2-40B4-BE49-F238E27FC236}">
                    <a16:creationId xmlns:a16="http://schemas.microsoft.com/office/drawing/2014/main" id="{BBB716E1-0211-EAC0-FC51-B7759A9A8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739" y="5629742"/>
                <a:ext cx="914400" cy="442048"/>
              </a:xfrm>
              <a:prstGeom prst="rect">
                <a:avLst/>
              </a:prstGeom>
              <a:blipFill>
                <a:blip r:embed="rId1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Текст 1">
                <a:extLst>
                  <a:ext uri="{FF2B5EF4-FFF2-40B4-BE49-F238E27FC236}">
                    <a16:creationId xmlns:a16="http://schemas.microsoft.com/office/drawing/2014/main" id="{07327924-FABC-3FC5-C6A3-92C3B369B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7902" y="563345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Текст 1">
                <a:extLst>
                  <a:ext uri="{FF2B5EF4-FFF2-40B4-BE49-F238E27FC236}">
                    <a16:creationId xmlns:a16="http://schemas.microsoft.com/office/drawing/2014/main" id="{07327924-FABC-3FC5-C6A3-92C3B369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902" y="5633455"/>
                <a:ext cx="914400" cy="442048"/>
              </a:xfrm>
              <a:prstGeom prst="rect">
                <a:avLst/>
              </a:prstGeom>
              <a:blipFill>
                <a:blip r:embed="rId1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Таблица 3">
            <a:extLst>
              <a:ext uri="{FF2B5EF4-FFF2-40B4-BE49-F238E27FC236}">
                <a16:creationId xmlns:a16="http://schemas.microsoft.com/office/drawing/2014/main" id="{B5ECE67C-6D2C-EEDF-B730-BE228B9BE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04080"/>
              </p:ext>
            </p:extLst>
          </p:nvPr>
        </p:nvGraphicFramePr>
        <p:xfrm>
          <a:off x="8781018" y="6541360"/>
          <a:ext cx="1902352" cy="1978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0136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89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Текст 1">
                <a:extLst>
                  <a:ext uri="{FF2B5EF4-FFF2-40B4-BE49-F238E27FC236}">
                    <a16:creationId xmlns:a16="http://schemas.microsoft.com/office/drawing/2014/main" id="{5BD3858C-B517-EA28-4F48-74AC27A6F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6493" y="717118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Текст 1">
                <a:extLst>
                  <a:ext uri="{FF2B5EF4-FFF2-40B4-BE49-F238E27FC236}">
                    <a16:creationId xmlns:a16="http://schemas.microsoft.com/office/drawing/2014/main" id="{5BD3858C-B517-EA28-4F48-74AC27A6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93" y="7171185"/>
                <a:ext cx="914400" cy="442048"/>
              </a:xfrm>
              <a:prstGeom prst="rect">
                <a:avLst/>
              </a:prstGeom>
              <a:blipFill>
                <a:blip r:embed="rId1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Текст 1">
                <a:extLst>
                  <a:ext uri="{FF2B5EF4-FFF2-40B4-BE49-F238E27FC236}">
                    <a16:creationId xmlns:a16="http://schemas.microsoft.com/office/drawing/2014/main" id="{986735E7-1782-032A-814F-553F6A10F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6493" y="783551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Текст 1">
                <a:extLst>
                  <a:ext uri="{FF2B5EF4-FFF2-40B4-BE49-F238E27FC236}">
                    <a16:creationId xmlns:a16="http://schemas.microsoft.com/office/drawing/2014/main" id="{986735E7-1782-032A-814F-553F6A10F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93" y="7835515"/>
                <a:ext cx="914400" cy="442048"/>
              </a:xfrm>
              <a:prstGeom prst="rect">
                <a:avLst/>
              </a:prstGeom>
              <a:blipFill>
                <a:blip r:embed="rId16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Двойные круглые скобки 56">
            <a:extLst>
              <a:ext uri="{FF2B5EF4-FFF2-40B4-BE49-F238E27FC236}">
                <a16:creationId xmlns:a16="http://schemas.microsoft.com/office/drawing/2014/main" id="{A8527557-C60A-416B-E525-71ABFB1555FC}"/>
              </a:ext>
            </a:extLst>
          </p:cNvPr>
          <p:cNvSpPr/>
          <p:nvPr/>
        </p:nvSpPr>
        <p:spPr>
          <a:xfrm>
            <a:off x="13463868" y="6367389"/>
            <a:ext cx="2838928" cy="2352870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Текст 1">
                <a:extLst>
                  <a:ext uri="{FF2B5EF4-FFF2-40B4-BE49-F238E27FC236}">
                    <a16:creationId xmlns:a16="http://schemas.microsoft.com/office/drawing/2014/main" id="{D6645721-45ED-DE43-8FD3-A53AFB2C3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40954" y="658841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Текст 1">
                <a:extLst>
                  <a:ext uri="{FF2B5EF4-FFF2-40B4-BE49-F238E27FC236}">
                    <a16:creationId xmlns:a16="http://schemas.microsoft.com/office/drawing/2014/main" id="{D6645721-45ED-DE43-8FD3-A53AFB2C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954" y="6588412"/>
                <a:ext cx="914400" cy="442048"/>
              </a:xfrm>
              <a:prstGeom prst="rect">
                <a:avLst/>
              </a:prstGeom>
              <a:blipFill>
                <a:blip r:embed="rId17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Текст 1">
                <a:extLst>
                  <a:ext uri="{FF2B5EF4-FFF2-40B4-BE49-F238E27FC236}">
                    <a16:creationId xmlns:a16="http://schemas.microsoft.com/office/drawing/2014/main" id="{C36D8188-2836-9EB6-114A-5B43C72378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94507" y="563446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9" name="Текст 1">
                <a:extLst>
                  <a:ext uri="{FF2B5EF4-FFF2-40B4-BE49-F238E27FC236}">
                    <a16:creationId xmlns:a16="http://schemas.microsoft.com/office/drawing/2014/main" id="{C36D8188-2836-9EB6-114A-5B43C7237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4507" y="5634465"/>
                <a:ext cx="914400" cy="442048"/>
              </a:xfrm>
              <a:prstGeom prst="rect">
                <a:avLst/>
              </a:prstGeom>
              <a:blipFill>
                <a:blip r:embed="rId18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Текст 1">
                <a:extLst>
                  <a:ext uri="{FF2B5EF4-FFF2-40B4-BE49-F238E27FC236}">
                    <a16:creationId xmlns:a16="http://schemas.microsoft.com/office/drawing/2014/main" id="{375FF5BC-5D2C-D386-9C73-5016ECEAFE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49670" y="56381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Текст 1">
                <a:extLst>
                  <a:ext uri="{FF2B5EF4-FFF2-40B4-BE49-F238E27FC236}">
                    <a16:creationId xmlns:a16="http://schemas.microsoft.com/office/drawing/2014/main" id="{375FF5BC-5D2C-D386-9C73-5016ECEA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670" y="5638178"/>
                <a:ext cx="914400" cy="442048"/>
              </a:xfrm>
              <a:prstGeom prst="rect">
                <a:avLst/>
              </a:prstGeom>
              <a:blipFill>
                <a:blip r:embed="rId1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Таблица 3">
            <a:extLst>
              <a:ext uri="{FF2B5EF4-FFF2-40B4-BE49-F238E27FC236}">
                <a16:creationId xmlns:a16="http://schemas.microsoft.com/office/drawing/2014/main" id="{6BA14D94-9C74-51A7-5588-FF77BCE4D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76061"/>
              </p:ext>
            </p:extLst>
          </p:nvPr>
        </p:nvGraphicFramePr>
        <p:xfrm>
          <a:off x="14072786" y="6546083"/>
          <a:ext cx="1902352" cy="1978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0136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89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Текст 1">
                <a:extLst>
                  <a:ext uri="{FF2B5EF4-FFF2-40B4-BE49-F238E27FC236}">
                    <a16:creationId xmlns:a16="http://schemas.microsoft.com/office/drawing/2014/main" id="{2B5CB809-4553-89AA-23D5-01881FF1A3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8261" y="717590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Текст 1">
                <a:extLst>
                  <a:ext uri="{FF2B5EF4-FFF2-40B4-BE49-F238E27FC236}">
                    <a16:creationId xmlns:a16="http://schemas.microsoft.com/office/drawing/2014/main" id="{2B5CB809-4553-89AA-23D5-01881FF1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261" y="7175908"/>
                <a:ext cx="914400" cy="442048"/>
              </a:xfrm>
              <a:prstGeom prst="rect">
                <a:avLst/>
              </a:prstGeom>
              <a:blipFill>
                <a:blip r:embed="rId2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Текст 1">
                <a:extLst>
                  <a:ext uri="{FF2B5EF4-FFF2-40B4-BE49-F238E27FC236}">
                    <a16:creationId xmlns:a16="http://schemas.microsoft.com/office/drawing/2014/main" id="{C40D88AB-382A-F45F-4128-CED8E61C83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8261" y="784023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Текст 1">
                <a:extLst>
                  <a:ext uri="{FF2B5EF4-FFF2-40B4-BE49-F238E27FC236}">
                    <a16:creationId xmlns:a16="http://schemas.microsoft.com/office/drawing/2014/main" id="{C40D88AB-382A-F45F-4128-CED8E61C8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261" y="7840238"/>
                <a:ext cx="914400" cy="442048"/>
              </a:xfrm>
              <a:prstGeom prst="rect">
                <a:avLst/>
              </a:prstGeom>
              <a:blipFill>
                <a:blip r:embed="rId21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Текст 1">
                <a:extLst>
                  <a:ext uri="{FF2B5EF4-FFF2-40B4-BE49-F238E27FC236}">
                    <a16:creationId xmlns:a16="http://schemas.microsoft.com/office/drawing/2014/main" id="{201501C6-2A0F-B93D-B7F0-8F5FB9A596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23361" y="9207654"/>
                <a:ext cx="2336406" cy="59491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≈0.</m:t>
                      </m:r>
                      <m:r>
                        <a:rPr lang="ru-RU" sz="2800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67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4" name="Текст 1">
                <a:extLst>
                  <a:ext uri="{FF2B5EF4-FFF2-40B4-BE49-F238E27FC236}">
                    <a16:creationId xmlns:a16="http://schemas.microsoft.com/office/drawing/2014/main" id="{201501C6-2A0F-B93D-B7F0-8F5FB9A59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361" y="9207654"/>
                <a:ext cx="2336406" cy="5949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Текст 1">
                <a:extLst>
                  <a:ext uri="{FF2B5EF4-FFF2-40B4-BE49-F238E27FC236}">
                    <a16:creationId xmlns:a16="http://schemas.microsoft.com/office/drawing/2014/main" id="{EC645C66-88CD-E94D-AA44-CE0A912F1C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40704" y="9207653"/>
                <a:ext cx="2336406" cy="59491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ru-RU" sz="2800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5" name="Текст 1">
                <a:extLst>
                  <a:ext uri="{FF2B5EF4-FFF2-40B4-BE49-F238E27FC236}">
                    <a16:creationId xmlns:a16="http://schemas.microsoft.com/office/drawing/2014/main" id="{EC645C66-88CD-E94D-AA44-CE0A912F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0704" y="9207653"/>
                <a:ext cx="2336406" cy="59491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5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4" grpId="0"/>
      <p:bldP spid="15" grpId="0"/>
      <p:bldP spid="16" grpId="0"/>
      <p:bldP spid="23" grpId="0"/>
      <p:bldP spid="24" grpId="0"/>
      <p:bldP spid="32" grpId="0"/>
      <p:bldP spid="35" grpId="0"/>
      <p:bldP spid="45" grpId="0"/>
      <p:bldP spid="46" grpId="0" animBg="1"/>
      <p:bldP spid="47" grpId="0"/>
      <p:bldP spid="49" grpId="0"/>
      <p:bldP spid="50" grpId="0"/>
      <p:bldP spid="55" grpId="0"/>
      <p:bldP spid="56" grpId="0"/>
      <p:bldP spid="57" grpId="0" animBg="1"/>
      <p:bldP spid="58" grpId="0"/>
      <p:bldP spid="59" grpId="0"/>
      <p:bldP spid="60" grpId="0"/>
      <p:bldP spid="62" grpId="0"/>
      <p:bldP spid="63" grpId="0"/>
      <p:bldP spid="64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Для каждого </a:t>
                </a:r>
                <a:r>
                  <a:rPr lang="ru-RU" dirty="0" err="1"/>
                  <a:t>айтема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/>
                  <a:t>будем отбирать похожих на него по некоторому порогу корреляции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ru-RU" dirty="0">
                    <a:solidFill>
                      <a:srgbClr val="E5E5E5"/>
                    </a:solidFill>
                  </a:rPr>
                  <a:t>   коллаборация</a:t>
                </a:r>
              </a:p>
              <a:p>
                <a:r>
                  <a:rPr lang="ru-RU" dirty="0"/>
                  <a:t>Например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ITEM-BASED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D038D819-81A6-3AF3-CFC7-3B5D947C69F1}"/>
              </a:ext>
            </a:extLst>
          </p:cNvPr>
          <p:cNvSpPr/>
          <p:nvPr/>
        </p:nvSpPr>
        <p:spPr>
          <a:xfrm>
            <a:off x="12427725" y="4180288"/>
            <a:ext cx="4057787" cy="4344601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7F37F050-1247-2D93-8311-7A5190A159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4812" y="440131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7F37F050-1247-2D93-8311-7A5190A15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812" y="4401312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Текст 1">
                <a:extLst>
                  <a:ext uri="{FF2B5EF4-FFF2-40B4-BE49-F238E27FC236}">
                    <a16:creationId xmlns:a16="http://schemas.microsoft.com/office/drawing/2014/main" id="{10A65A0E-4722-5953-029F-377AC70D2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4812" y="50656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Текст 1">
                <a:extLst>
                  <a:ext uri="{FF2B5EF4-FFF2-40B4-BE49-F238E27FC236}">
                    <a16:creationId xmlns:a16="http://schemas.microsoft.com/office/drawing/2014/main" id="{10A65A0E-4722-5953-029F-377AC70D2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812" y="5065642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DFA2122E-873D-71D7-863E-51119F676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8365" y="344736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DFA2122E-873D-71D7-863E-51119F676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8365" y="3447365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3F5B79A4-42C3-9529-0B41-9D3EC035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13528" y="34510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3F5B79A4-42C3-9529-0B41-9D3EC035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528" y="3451078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01B1B600-797A-97BE-F16F-807C9F90A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68691" y="344736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01B1B600-797A-97BE-F16F-807C9F90A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691" y="3447365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Таблица 3">
            <a:extLst>
              <a:ext uri="{FF2B5EF4-FFF2-40B4-BE49-F238E27FC236}">
                <a16:creationId xmlns:a16="http://schemas.microsoft.com/office/drawing/2014/main" id="{A646AED1-8E3F-97CA-867B-38983FBFA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35344"/>
              </p:ext>
            </p:extLst>
          </p:nvPr>
        </p:nvGraphicFramePr>
        <p:xfrm>
          <a:off x="13036644" y="4358983"/>
          <a:ext cx="2853528" cy="3957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9965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038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0136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89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A331BAC4-51E5-DE02-4D54-DEAD60EC6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4812" y="572997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A331BAC4-51E5-DE02-4D54-DEAD60EC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812" y="572997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E8D3D798-D3C8-FA10-5343-337BC5620F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8866" y="638896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E8D3D798-D3C8-FA10-5343-337BC5620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66" y="6388968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Текст 1">
                <a:extLst>
                  <a:ext uri="{FF2B5EF4-FFF2-40B4-BE49-F238E27FC236}">
                    <a16:creationId xmlns:a16="http://schemas.microsoft.com/office/drawing/2014/main" id="{861763F1-A4A5-D3DB-2BDB-45DD408E27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8866" y="705863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Текст 1">
                <a:extLst>
                  <a:ext uri="{FF2B5EF4-FFF2-40B4-BE49-F238E27FC236}">
                    <a16:creationId xmlns:a16="http://schemas.microsoft.com/office/drawing/2014/main" id="{861763F1-A4A5-D3DB-2BDB-45DD408E2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66" y="7058632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D3353601-3ED6-759A-24E1-125A38419E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8866" y="772829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D3353601-3ED6-759A-24E1-125A38419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66" y="7728296"/>
                <a:ext cx="914400" cy="442048"/>
              </a:xfrm>
              <a:prstGeom prst="rect">
                <a:avLst/>
              </a:prstGeom>
              <a:blipFill>
                <a:blip r:embed="rId11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3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Можно</a:t>
                </a:r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>
                    <a:solidFill>
                      <a:srgbClr val="E5E5E5"/>
                    </a:solidFill>
                  </a:rPr>
                  <a:t>теперь на основании оценок </a:t>
                </a:r>
                <a:r>
                  <a:rPr lang="ru-RU" dirty="0" err="1">
                    <a:solidFill>
                      <a:srgbClr val="E5E5E5"/>
                    </a:solidFill>
                  </a:rPr>
                  <a:t>айтемов</a:t>
                </a:r>
                <a:r>
                  <a:rPr lang="ru-RU" dirty="0">
                    <a:solidFill>
                      <a:srgbClr val="E5E5E5"/>
                    </a:solidFill>
                  </a:rPr>
                  <a:t> из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rgbClr val="E5E5E5"/>
                    </a:solidFill>
                  </a:rPr>
                  <a:t> прикинуть</a:t>
                </a:r>
                <a:r>
                  <a:rPr lang="en-US" dirty="0">
                    <a:solidFill>
                      <a:srgbClr val="E5E5E5"/>
                    </a:solidFill>
                  </a:rPr>
                  <a:t>,</a:t>
                </a:r>
                <a:r>
                  <a:rPr lang="ru-RU" dirty="0">
                    <a:solidFill>
                      <a:srgbClr val="E5E5E5"/>
                    </a:solidFill>
                  </a:rPr>
                  <a:t> какой рейтинг выставят пользователь </a:t>
                </a:r>
                <a:r>
                  <a:rPr lang="ru-RU" dirty="0" err="1">
                    <a:solidFill>
                      <a:srgbClr val="E5E5E5"/>
                    </a:solidFill>
                  </a:rPr>
                  <a:t>айтему</a:t>
                </a:r>
                <a:r>
                  <a:rPr lang="ru-RU" dirty="0">
                    <a:solidFill>
                      <a:srgbClr val="E5E5E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>
                    <a:solidFill>
                      <a:srgbClr val="E5E5E5"/>
                    </a:solidFill>
                  </a:rPr>
                  <a:t>пользователи</a:t>
                </a:r>
                <a:r>
                  <a:rPr lang="en-US" dirty="0">
                    <a:solidFill>
                      <a:srgbClr val="E5E5E5"/>
                    </a:solidFill>
                  </a:rPr>
                  <a:t>,</a:t>
                </a:r>
                <a:r>
                  <a:rPr lang="ru-RU" dirty="0">
                    <a:solidFill>
                      <a:srgbClr val="E5E5E5"/>
                    </a:solidFill>
                  </a:rPr>
                  <a:t> не давшие еще оценку</a:t>
                </a:r>
                <a:endParaRPr lang="en-US" dirty="0">
                  <a:solidFill>
                    <a:srgbClr val="E5E5E5"/>
                  </a:solidFill>
                </a:endParaRPr>
              </a:p>
              <a:p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5E5E5"/>
                    </a:solidFill>
                  </a:rPr>
                  <a:t> - </a:t>
                </a:r>
                <a:r>
                  <a:rPr lang="ru-RU" dirty="0">
                    <a:solidFill>
                      <a:srgbClr val="E5E5E5"/>
                    </a:solidFill>
                  </a:rPr>
                  <a:t>множество </a:t>
                </a:r>
                <a:r>
                  <a:rPr lang="ru-RU" dirty="0" err="1">
                    <a:solidFill>
                      <a:srgbClr val="E5E5E5"/>
                    </a:solidFill>
                  </a:rPr>
                  <a:t>айтемов</a:t>
                </a:r>
                <a:r>
                  <a:rPr lang="ru-RU" dirty="0">
                    <a:solidFill>
                      <a:srgbClr val="E5E5E5"/>
                    </a:solidFill>
                  </a:rPr>
                  <a:t> из</a:t>
                </a:r>
                <a:r>
                  <a:rPr lang="en-US" dirty="0">
                    <a:solidFill>
                      <a:srgbClr val="E5E5E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E5E5E5"/>
                    </a:solidFill>
                  </a:rPr>
                  <a:t>,</a:t>
                </a:r>
                <a:r>
                  <a:rPr lang="ru-RU" dirty="0">
                    <a:solidFill>
                      <a:srgbClr val="E5E5E5"/>
                    </a:solidFill>
                  </a:rPr>
                  <a:t> которым пользователь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дал какую-то оценку</a:t>
                </a: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ru-RU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ср</m:t>
                        </m:r>
                      </m:sup>
                    </m:sSub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ru-RU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ср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 dirty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den>
                    </m:f>
                  </m:oMath>
                </a14:m>
                <a:endParaRPr lang="ru-RU" dirty="0">
                  <a:solidFill>
                    <a:srgbClr val="E5E5E5"/>
                  </a:solidFill>
                </a:endParaRPr>
              </a:p>
              <a:p>
                <a:endParaRPr lang="ru-RU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ITEM-BASED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18" name="Двойные круглые скобки 17">
            <a:extLst>
              <a:ext uri="{FF2B5EF4-FFF2-40B4-BE49-F238E27FC236}">
                <a16:creationId xmlns:a16="http://schemas.microsoft.com/office/drawing/2014/main" id="{96E74415-3F6B-C058-452A-160E057D75C0}"/>
              </a:ext>
            </a:extLst>
          </p:cNvPr>
          <p:cNvSpPr/>
          <p:nvPr/>
        </p:nvSpPr>
        <p:spPr>
          <a:xfrm>
            <a:off x="12427725" y="4180288"/>
            <a:ext cx="4057787" cy="4344601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121809E0-C5A1-1BEA-C5A4-387ED7668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4812" y="440131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121809E0-C5A1-1BEA-C5A4-387ED7668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812" y="4401312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03688DE0-4CE0-9E6A-4B83-468BE7F2FF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4812" y="50656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03688DE0-4CE0-9E6A-4B83-468BE7F2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812" y="5065642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B525B08A-277B-B073-DDAB-08EFBBCF2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8365" y="344736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B525B08A-277B-B073-DDAB-08EFBBCF2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8365" y="3447365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Текст 1">
                <a:extLst>
                  <a:ext uri="{FF2B5EF4-FFF2-40B4-BE49-F238E27FC236}">
                    <a16:creationId xmlns:a16="http://schemas.microsoft.com/office/drawing/2014/main" id="{7ECCA7F8-4A12-8E46-60B1-59220F56F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13528" y="34510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Текст 1">
                <a:extLst>
                  <a:ext uri="{FF2B5EF4-FFF2-40B4-BE49-F238E27FC236}">
                    <a16:creationId xmlns:a16="http://schemas.microsoft.com/office/drawing/2014/main" id="{7ECCA7F8-4A12-8E46-60B1-59220F56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528" y="3451078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D37D9285-A8E8-3196-6140-A7D170D2B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68691" y="344736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D37D9285-A8E8-3196-6140-A7D170D2B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691" y="3447365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Таблица 3">
            <a:extLst>
              <a:ext uri="{FF2B5EF4-FFF2-40B4-BE49-F238E27FC236}">
                <a16:creationId xmlns:a16="http://schemas.microsoft.com/office/drawing/2014/main" id="{541D4F8E-FA49-D347-E6D9-A8EA7C380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42244"/>
              </p:ext>
            </p:extLst>
          </p:nvPr>
        </p:nvGraphicFramePr>
        <p:xfrm>
          <a:off x="13036644" y="4358983"/>
          <a:ext cx="2853528" cy="3957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9965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038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0136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89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Текст 1">
                <a:extLst>
                  <a:ext uri="{FF2B5EF4-FFF2-40B4-BE49-F238E27FC236}">
                    <a16:creationId xmlns:a16="http://schemas.microsoft.com/office/drawing/2014/main" id="{1568F81E-5540-0938-EBCC-004B2E569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4812" y="572997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Текст 1">
                <a:extLst>
                  <a:ext uri="{FF2B5EF4-FFF2-40B4-BE49-F238E27FC236}">
                    <a16:creationId xmlns:a16="http://schemas.microsoft.com/office/drawing/2014/main" id="{1568F81E-5540-0938-EBCC-004B2E569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812" y="572997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2258A579-00DF-7E69-CA09-04BCAF5266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8866" y="638896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2258A579-00DF-7E69-CA09-04BCAF526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66" y="6388968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Текст 1">
                <a:extLst>
                  <a:ext uri="{FF2B5EF4-FFF2-40B4-BE49-F238E27FC236}">
                    <a16:creationId xmlns:a16="http://schemas.microsoft.com/office/drawing/2014/main" id="{1369C506-232C-5B08-1322-696B2377E3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8866" y="705863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Текст 1">
                <a:extLst>
                  <a:ext uri="{FF2B5EF4-FFF2-40B4-BE49-F238E27FC236}">
                    <a16:creationId xmlns:a16="http://schemas.microsoft.com/office/drawing/2014/main" id="{1369C506-232C-5B08-1322-696B2377E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66" y="7058632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Текст 1">
                <a:extLst>
                  <a:ext uri="{FF2B5EF4-FFF2-40B4-BE49-F238E27FC236}">
                    <a16:creationId xmlns:a16="http://schemas.microsoft.com/office/drawing/2014/main" id="{C20C69CC-2AA9-A19E-3D81-4BDFDBB477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08866" y="772829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Текст 1">
                <a:extLst>
                  <a:ext uri="{FF2B5EF4-FFF2-40B4-BE49-F238E27FC236}">
                    <a16:creationId xmlns:a16="http://schemas.microsoft.com/office/drawing/2014/main" id="{C20C69CC-2AA9-A19E-3D81-4BDFDBB4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66" y="7728296"/>
                <a:ext cx="914400" cy="442048"/>
              </a:xfrm>
              <a:prstGeom prst="rect">
                <a:avLst/>
              </a:prstGeom>
              <a:blipFill>
                <a:blip r:embed="rId11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53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Существует более хитрый подход</a:t>
                </a:r>
              </a:p>
              <a:p>
                <a:r>
                  <a:rPr lang="ru-RU" dirty="0"/>
                  <a:t>Идея</a:t>
                </a:r>
                <a:r>
                  <a:rPr lang="en-US" dirty="0"/>
                  <a:t>:</a:t>
                </a:r>
                <a:r>
                  <a:rPr lang="ru-RU" dirty="0"/>
                  <a:t> попробуем каждый </a:t>
                </a:r>
                <a:r>
                  <a:rPr lang="ru-RU" dirty="0" err="1"/>
                  <a:t>айтем</a:t>
                </a:r>
                <a:r>
                  <a:rPr lang="ru-RU" dirty="0"/>
                  <a:t> и каждого юзера закодировать в виде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dirty="0"/>
                  <a:t>-мерного вектора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Таким образом</a:t>
                </a:r>
                <a:r>
                  <a:rPr lang="en-US" dirty="0"/>
                  <a:t>,</a:t>
                </a:r>
                <a:r>
                  <a:rPr lang="ru-RU" dirty="0"/>
                  <a:t> чтобы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:endParaRPr lang="ru-RU" dirty="0">
                  <a:solidFill>
                    <a:srgbClr val="E5E5E5"/>
                  </a:solidFill>
                </a:endParaRPr>
              </a:p>
              <a:p>
                <a:endParaRPr lang="ru-RU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МОДЕЛЬ СО СКРЫТЫМИ ПЕРЕМЕННЫМИ</a:t>
            </a:r>
          </a:p>
        </p:txBody>
      </p:sp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801502B0-0050-BFD6-7568-A772C6E0A5CE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Таблица 3">
            <a:extLst>
              <a:ext uri="{FF2B5EF4-FFF2-40B4-BE49-F238E27FC236}">
                <a16:creationId xmlns:a16="http://schemas.microsoft.com/office/drawing/2014/main" id="{189AF45C-F114-1952-9CBF-0C774F59B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34143"/>
              </p:ext>
            </p:extLst>
          </p:nvPr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2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Как подбирать эти векторы по известной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Решая такую задачу</a:t>
                </a:r>
                <a:r>
                  <a:rPr lang="en-US" dirty="0"/>
                  <a:t>,</a:t>
                </a:r>
                <a:r>
                  <a:rPr lang="ru-RU" dirty="0"/>
                  <a:t> получаем закодированные матрицы юзеров и </a:t>
                </a:r>
                <a:r>
                  <a:rPr lang="ru-RU" dirty="0" err="1"/>
                  <a:t>айтемов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|…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|…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Заметим</a:t>
                </a:r>
                <a:r>
                  <a:rPr lang="en-US" dirty="0"/>
                  <a:t>,</a:t>
                </a:r>
                <a:r>
                  <a:rPr lang="ru-RU" dirty="0"/>
                  <a:t>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причем 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u-RU" dirty="0">
                  <a:solidFill>
                    <a:srgbClr val="E5E5E5"/>
                  </a:solidFill>
                </a:endParaRPr>
              </a:p>
              <a:p>
                <a:endParaRPr lang="ru-RU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МОДЕЛЬ СО СКРЫТЫМИ ПЕРЕМЕННЫМИ</a:t>
            </a:r>
          </a:p>
        </p:txBody>
      </p:sp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801502B0-0050-BFD6-7568-A772C6E0A5CE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Таблица 3">
            <a:extLst>
              <a:ext uri="{FF2B5EF4-FFF2-40B4-BE49-F238E27FC236}">
                <a16:creationId xmlns:a16="http://schemas.microsoft.com/office/drawing/2014/main" id="{189AF45C-F114-1952-9CBF-0C774F59BECB}"/>
              </a:ext>
            </a:extLst>
          </p:cNvPr>
          <p:cNvGraphicFramePr>
            <a:graphicFrameLocks noGrp="1"/>
          </p:cNvGraphicFramePr>
          <p:nvPr/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44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Как подбирать эти векторы по известной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По факту</a:t>
                </a:r>
                <a:r>
                  <a:rPr lang="en-US" dirty="0"/>
                  <a:t>,</a:t>
                </a:r>
                <a:r>
                  <a:rPr lang="ru-RU" dirty="0"/>
                  <a:t> строим такие </a:t>
                </a:r>
                <a:r>
                  <a:rPr lang="ru-RU" dirty="0" err="1"/>
                  <a:t>эмбеддинги</a:t>
                </a:r>
                <a:r>
                  <a:rPr lang="en-US" dirty="0"/>
                  <a:t>,</a:t>
                </a:r>
                <a:r>
                  <a:rPr lang="ru-RU" dirty="0"/>
                  <a:t>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В такую задачу еще зачастую добавляют регуляризацию!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u-RU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nary>
                  </m:oMath>
                </a14:m>
                <a:br>
                  <a:rPr lang="en-US" b="0" i="1" dirty="0">
                    <a:solidFill>
                      <a:srgbClr val="FF5433"/>
                    </a:solidFill>
                    <a:latin typeface="Cambria Math" panose="02040503050406030204" pitchFamily="18" charset="0"/>
                  </a:rPr>
                </a:br>
                <a:br>
                  <a:rPr lang="en-US" b="0" i="1" dirty="0">
                    <a:solidFill>
                      <a:srgbClr val="FF5433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solidFill>
                                                  <a:srgbClr val="FF54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FF54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FF54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rgbClr val="FF54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p>
                                        </m:sSubSup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FF5433"/>
                    </a:solidFill>
                  </a:rPr>
                  <a:t>   </a:t>
                </a:r>
                <a:endParaRPr lang="ru-RU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МОДЕЛЬ СО СКРЫТЫМИ ПЕРЕМЕННЫМИ</a:t>
            </a:r>
          </a:p>
        </p:txBody>
      </p:sp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801502B0-0050-BFD6-7568-A772C6E0A5CE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Таблица 3">
            <a:extLst>
              <a:ext uri="{FF2B5EF4-FFF2-40B4-BE49-F238E27FC236}">
                <a16:creationId xmlns:a16="http://schemas.microsoft.com/office/drawing/2014/main" id="{189AF45C-F114-1952-9CBF-0C774F59BECB}"/>
              </a:ext>
            </a:extLst>
          </p:cNvPr>
          <p:cNvGraphicFramePr>
            <a:graphicFrameLocks noGrp="1"/>
          </p:cNvGraphicFramePr>
          <p:nvPr/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Как такой функционал оптимизировать</a:t>
                </a:r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1) Стохастический градиентный спуск</a:t>
                </a:r>
                <a:r>
                  <a:rPr lang="en-US" dirty="0"/>
                  <a:t>: </a:t>
                </a:r>
                <a:r>
                  <a:rPr lang="ru-RU" dirty="0"/>
                  <a:t>на практике дает плохие минимумы</a:t>
                </a:r>
              </a:p>
              <a:p>
                <a:r>
                  <a:rPr lang="ru-RU" dirty="0"/>
                  <a:t>2) </a:t>
                </a:r>
                <a:r>
                  <a:rPr lang="en-US" dirty="0"/>
                  <a:t>ALS (alternating least squares)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МОДЕЛЬ СО СКРЫТЫМИ ПЕРЕМЕННЫМИ</a:t>
            </a:r>
          </a:p>
        </p:txBody>
      </p:sp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801502B0-0050-BFD6-7568-A772C6E0A5CE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039A93D9-784D-6635-EFD3-1355FE68C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A49F06BD-F4B9-37D7-AF2A-7D8C50E83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1A8EAADF-0D39-97EC-A9B7-70D685B5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166FBD6E-8B15-FED3-A181-D3F2010EF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05186CE8-4BA3-2AB4-5E4D-B53878537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D3ADCB9C-FD12-0147-1C91-1962110DB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5848964A-3422-BD5C-9B5D-8FC29E69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4903C9D6-7768-ADB7-1C06-C80DAE23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Таблица 3">
            <a:extLst>
              <a:ext uri="{FF2B5EF4-FFF2-40B4-BE49-F238E27FC236}">
                <a16:creationId xmlns:a16="http://schemas.microsoft.com/office/drawing/2014/main" id="{189AF45C-F114-1952-9CBF-0C774F59BECB}"/>
              </a:ext>
            </a:extLst>
          </p:cNvPr>
          <p:cNvGraphicFramePr>
            <a:graphicFrameLocks noGrp="1"/>
          </p:cNvGraphicFramePr>
          <p:nvPr/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90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Шаг 1</a:t>
                </a:r>
                <a:r>
                  <a:rPr lang="en-US" dirty="0"/>
                  <a:t>:</a:t>
                </a:r>
                <a:r>
                  <a:rPr lang="ru-RU" dirty="0"/>
                  <a:t> Инициализируем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Шаг 2</a:t>
                </a:r>
                <a:r>
                  <a:rPr lang="en-US" dirty="0"/>
                  <a:t>:</a:t>
                </a:r>
                <a:r>
                  <a:rPr lang="ru-RU" dirty="0"/>
                  <a:t> Фиксируем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ищем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60D2A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60D2A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60D2A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r>
                  <a:rPr lang="ru-RU" dirty="0"/>
                  <a:t>Шаг </a:t>
                </a:r>
                <a:r>
                  <a:rPr lang="en-US" dirty="0"/>
                  <a:t>3:</a:t>
                </a:r>
                <a:r>
                  <a:rPr lang="ru-RU" dirty="0"/>
                  <a:t> Фиксируем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ищем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br>
                  <a:rPr lang="ru-RU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60D2A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60D2A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60D2A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54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r>
                  <a:rPr lang="ru-RU" dirty="0"/>
                  <a:t>Повторяем Шаги 2</a:t>
                </a:r>
                <a:r>
                  <a:rPr lang="en-US" dirty="0"/>
                  <a:t>,</a:t>
                </a:r>
                <a:r>
                  <a:rPr lang="ru-RU" dirty="0"/>
                  <a:t>3 до сходимости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685" t="-142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ALS</a:t>
            </a:r>
            <a:endParaRPr lang="ru-RU" dirty="0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141318AC-FE52-1B43-655E-5550ABB06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99913" y="4484511"/>
                <a:ext cx="6624889" cy="104961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ru-RU" dirty="0"/>
                  <a:t>Напоминалочка про </a:t>
                </a:r>
                <a:r>
                  <a:rPr lang="en-US" dirty="0"/>
                  <a:t>OLS </a:t>
                </a:r>
                <a:r>
                  <a:rPr lang="ru-RU" dirty="0"/>
                  <a:t>линейную</a:t>
                </a:r>
                <a:r>
                  <a:rPr lang="en-US" dirty="0"/>
                  <a:t> </a:t>
                </a:r>
                <a:r>
                  <a:rPr lang="ru-RU" dirty="0"/>
                  <a:t>регрессию</a:t>
                </a:r>
                <a:r>
                  <a:rPr lang="en-US" dirty="0"/>
                  <a:t>:</a:t>
                </a:r>
                <a:endParaRPr lang="ru-RU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54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ru-RU" dirty="0"/>
                  <a:t>Такая задача выпуклая и имеет единственный красивый минимум!</a:t>
                </a:r>
              </a:p>
            </p:txBody>
          </p:sp>
        </mc:Choice>
        <mc:Fallback xmlns="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141318AC-FE52-1B43-655E-5550ABB06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913" y="4484511"/>
                <a:ext cx="6624889" cy="1049617"/>
              </a:xfrm>
              <a:prstGeom prst="rect">
                <a:avLst/>
              </a:prstGeom>
              <a:blipFill>
                <a:blip r:embed="rId3"/>
                <a:stretch>
                  <a:fillRect t="-4070" b="-248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41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563185" cy="6045084"/>
              </a:xfrm>
            </p:spPr>
            <p:txBody>
              <a:bodyPr/>
              <a:lstStyle/>
              <a:p>
                <a:r>
                  <a:rPr lang="ru-RU" dirty="0"/>
                  <a:t>Пусть даны следующие множества</a:t>
                </a:r>
                <a:endParaRPr lang="en-US" dirty="0"/>
              </a:p>
              <a:p>
                <a:r>
                  <a:rPr lang="ru-RU" b="0" dirty="0"/>
                  <a:t>Набор пользователей</a:t>
                </a:r>
                <a:r>
                  <a:rPr lang="en-US" b="0" dirty="0"/>
                  <a:t>: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ru-RU" dirty="0"/>
              </a:p>
              <a:p>
                <a:r>
                  <a:rPr lang="ru-RU" b="0" dirty="0"/>
                  <a:t>Набор </a:t>
                </a:r>
                <a:r>
                  <a:rPr lang="ru-RU" b="0" dirty="0" err="1"/>
                  <a:t>айтемов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ru-RU" dirty="0"/>
                  <a:t>Набор оценок – матрица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размера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В ячейках данной матрицы лежат оценки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Данная матрица неполная</a:t>
                </a:r>
                <a:r>
                  <a:rPr lang="en-US" dirty="0"/>
                  <a:t>:</a:t>
                </a:r>
                <a:r>
                  <a:rPr lang="ru-RU" dirty="0"/>
                  <a:t> невозможно посмотреть весь </a:t>
                </a:r>
                <a:r>
                  <a:rPr lang="en-US" dirty="0" err="1"/>
                  <a:t>Youtube</a:t>
                </a:r>
                <a:r>
                  <a:rPr lang="en-US" dirty="0"/>
                  <a:t> </a:t>
                </a:r>
                <a:r>
                  <a:rPr lang="ru-RU" dirty="0"/>
                  <a:t>или все фильмы с </a:t>
                </a:r>
                <a:r>
                  <a:rPr lang="ru-RU" dirty="0" err="1"/>
                  <a:t>Кинопоиска</a:t>
                </a:r>
                <a:r>
                  <a:rPr lang="ru-RU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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563185" cy="6045084"/>
              </a:xfrm>
              <a:blipFill>
                <a:blip r:embed="rId2"/>
                <a:stretch>
                  <a:fillRect l="-2613" t="-907" r="-17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ОБЩАЯ ИДЕЯ</a:t>
            </a:r>
          </a:p>
        </p:txBody>
      </p:sp>
      <p:pic>
        <p:nvPicPr>
          <p:cNvPr id="11" name="Рисунок 10" descr="Молодой бусинессман поднятый кулак">
            <a:extLst>
              <a:ext uri="{FF2B5EF4-FFF2-40B4-BE49-F238E27FC236}">
                <a16:creationId xmlns:a16="http://schemas.microsoft.com/office/drawing/2014/main" id="{B3137331-1D0A-063C-AA4D-8759B9DF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621" y="3073437"/>
            <a:ext cx="1144546" cy="2823153"/>
          </a:xfrm>
          <a:prstGeom prst="rect">
            <a:avLst/>
          </a:prstGeom>
        </p:spPr>
      </p:pic>
      <p:pic>
        <p:nvPicPr>
          <p:cNvPr id="12" name="Рисунок 11" descr="Водяной пистолет со сплошной заливкой">
            <a:extLst>
              <a:ext uri="{FF2B5EF4-FFF2-40B4-BE49-F238E27FC236}">
                <a16:creationId xmlns:a16="http://schemas.microsoft.com/office/drawing/2014/main" id="{62A108E4-FE08-7C52-21E5-29D03E0DF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8275" y="3182436"/>
            <a:ext cx="914400" cy="914400"/>
          </a:xfrm>
          <a:prstGeom prst="rect">
            <a:avLst/>
          </a:prstGeom>
        </p:spPr>
      </p:pic>
      <p:pic>
        <p:nvPicPr>
          <p:cNvPr id="13" name="Рисунок 12" descr="Цементовоз со сплошной заливкой">
            <a:extLst>
              <a:ext uri="{FF2B5EF4-FFF2-40B4-BE49-F238E27FC236}">
                <a16:creationId xmlns:a16="http://schemas.microsoft.com/office/drawing/2014/main" id="{548CCD72-3E82-9540-7220-D3DF95087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8275" y="4067790"/>
            <a:ext cx="914400" cy="914400"/>
          </a:xfrm>
          <a:prstGeom prst="rect">
            <a:avLst/>
          </a:prstGeom>
        </p:spPr>
      </p:pic>
      <p:pic>
        <p:nvPicPr>
          <p:cNvPr id="14" name="Рисунок 13" descr="Музыка со сплошной заливкой">
            <a:extLst>
              <a:ext uri="{FF2B5EF4-FFF2-40B4-BE49-F238E27FC236}">
                <a16:creationId xmlns:a16="http://schemas.microsoft.com/office/drawing/2014/main" id="{149129D1-656A-0356-F43F-88F4FCBB2D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88275" y="4982190"/>
            <a:ext cx="914400" cy="914400"/>
          </a:xfrm>
          <a:prstGeom prst="rect">
            <a:avLst/>
          </a:prstGeom>
        </p:spPr>
      </p:pic>
      <p:pic>
        <p:nvPicPr>
          <p:cNvPr id="15" name="Рисунок 14" descr="Гоночный автомобиль со сплошной заливкой">
            <a:extLst>
              <a:ext uri="{FF2B5EF4-FFF2-40B4-BE49-F238E27FC236}">
                <a16:creationId xmlns:a16="http://schemas.microsoft.com/office/drawing/2014/main" id="{0B39087F-B4E7-FEE9-7F86-DB8507ED4C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88954" y="3182436"/>
            <a:ext cx="914400" cy="914400"/>
          </a:xfrm>
          <a:prstGeom prst="rect">
            <a:avLst/>
          </a:prstGeom>
        </p:spPr>
      </p:pic>
      <p:pic>
        <p:nvPicPr>
          <p:cNvPr id="16" name="Рисунок 15" descr="Пейзаж с замком со сплошной заливкой">
            <a:extLst>
              <a:ext uri="{FF2B5EF4-FFF2-40B4-BE49-F238E27FC236}">
                <a16:creationId xmlns:a16="http://schemas.microsoft.com/office/drawing/2014/main" id="{5CA00147-1B91-89F6-23F1-37EB7FE180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88954" y="4783176"/>
            <a:ext cx="914400" cy="914400"/>
          </a:xfrm>
          <a:prstGeom prst="rect">
            <a:avLst/>
          </a:prstGeom>
        </p:spPr>
      </p:pic>
      <p:pic>
        <p:nvPicPr>
          <p:cNvPr id="17" name="Рисунок 16" descr="Вопросительный знак со сплошной заливкой">
            <a:extLst>
              <a:ext uri="{FF2B5EF4-FFF2-40B4-BE49-F238E27FC236}">
                <a16:creationId xmlns:a16="http://schemas.microsoft.com/office/drawing/2014/main" id="{FDC9F8A4-CDA6-5CCE-6D1B-63A4A14729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97708" y="4067790"/>
            <a:ext cx="914400" cy="914400"/>
          </a:xfrm>
          <a:prstGeom prst="rect">
            <a:avLst/>
          </a:prstGeom>
        </p:spPr>
      </p:pic>
      <p:pic>
        <p:nvPicPr>
          <p:cNvPr id="18" name="Рисунок 17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A14D5789-8462-12EA-7698-E655156233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4584724" y="3241608"/>
            <a:ext cx="914400" cy="914400"/>
          </a:xfrm>
          <a:prstGeom prst="rect">
            <a:avLst/>
          </a:prstGeom>
        </p:spPr>
      </p:pic>
      <p:pic>
        <p:nvPicPr>
          <p:cNvPr id="19" name="Рисунок 18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C7A2CB17-88F2-0FBC-0397-B425B1ECCF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 flipV="1">
            <a:off x="14578531" y="4909035"/>
            <a:ext cx="914400" cy="914400"/>
          </a:xfrm>
          <a:prstGeom prst="rect">
            <a:avLst/>
          </a:prstGeom>
        </p:spPr>
      </p:pic>
      <p:sp>
        <p:nvSpPr>
          <p:cNvPr id="21" name="Двойные круглые скобки 20">
            <a:extLst>
              <a:ext uri="{FF2B5EF4-FFF2-40B4-BE49-F238E27FC236}">
                <a16:creationId xmlns:a16="http://schemas.microsoft.com/office/drawing/2014/main" id="{A44B2EC7-A3D3-D2DD-E41C-7758A0967BB8}"/>
              </a:ext>
            </a:extLst>
          </p:cNvPr>
          <p:cNvSpPr/>
          <p:nvPr/>
        </p:nvSpPr>
        <p:spPr>
          <a:xfrm>
            <a:off x="12069935" y="6949098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489A3EC1-93AA-D9E6-E77B-379D603216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7022" y="717012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489A3EC1-93AA-D9E6-E77B-379D60321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022" y="7170122"/>
                <a:ext cx="914400" cy="442048"/>
              </a:xfrm>
              <a:prstGeom prst="rect">
                <a:avLst/>
              </a:prstGeom>
              <a:blipFill>
                <a:blip r:embed="rId18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E4EB2C29-D079-849E-590B-D67A1AA1DA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7022" y="783445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E4EB2C29-D079-849E-590B-D67A1AA1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022" y="7834452"/>
                <a:ext cx="914400" cy="442048"/>
              </a:xfrm>
              <a:prstGeom prst="rect">
                <a:avLst/>
              </a:prstGeom>
              <a:blipFill>
                <a:blip r:embed="rId1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B4C6AC5E-FC8B-7E00-1D10-CAD41337AF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7022" y="8497524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B4C6AC5E-FC8B-7E00-1D10-CAD41337A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022" y="8497524"/>
                <a:ext cx="914400" cy="442048"/>
              </a:xfrm>
              <a:prstGeom prst="rect">
                <a:avLst/>
              </a:prstGeom>
              <a:blipFill>
                <a:blip r:embed="rId20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2FC4A7FE-3F85-83B5-4728-956D4E7507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7022" y="916059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2FC4A7FE-3F85-83B5-4728-956D4E75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022" y="9160596"/>
                <a:ext cx="914400" cy="442048"/>
              </a:xfrm>
              <a:prstGeom prst="rect">
                <a:avLst/>
              </a:prstGeom>
              <a:blipFill>
                <a:blip r:embed="rId2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0B397B79-3F10-31C6-22E4-E202955ADB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575" y="621617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0B397B79-3F10-31C6-22E4-E202955A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575" y="6216175"/>
                <a:ext cx="914400" cy="442048"/>
              </a:xfrm>
              <a:prstGeom prst="rect">
                <a:avLst/>
              </a:prstGeom>
              <a:blipFill>
                <a:blip r:embed="rId2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Текст 1">
                <a:extLst>
                  <a:ext uri="{FF2B5EF4-FFF2-40B4-BE49-F238E27FC236}">
                    <a16:creationId xmlns:a16="http://schemas.microsoft.com/office/drawing/2014/main" id="{3C394835-0722-DDB1-9518-21023D27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55738" y="621988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Текст 1">
                <a:extLst>
                  <a:ext uri="{FF2B5EF4-FFF2-40B4-BE49-F238E27FC236}">
                    <a16:creationId xmlns:a16="http://schemas.microsoft.com/office/drawing/2014/main" id="{3C394835-0722-DDB1-9518-21023D27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5738" y="6219888"/>
                <a:ext cx="914400" cy="442048"/>
              </a:xfrm>
              <a:prstGeom prst="rect">
                <a:avLst/>
              </a:prstGeom>
              <a:blipFill>
                <a:blip r:embed="rId2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C60BB004-7060-0832-AA05-F3E9CA9960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0901" y="621617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C60BB004-7060-0832-AA05-F3E9CA996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901" y="6216175"/>
                <a:ext cx="914400" cy="442048"/>
              </a:xfrm>
              <a:prstGeom prst="rect">
                <a:avLst/>
              </a:prstGeom>
              <a:blipFill>
                <a:blip r:embed="rId24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7F0F8F19-384D-01DA-E7E1-2D024F00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41814" y="622957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7F0F8F19-384D-01DA-E7E1-2D024F00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1814" y="6229579"/>
                <a:ext cx="914400" cy="442048"/>
              </a:xfrm>
              <a:prstGeom prst="rect">
                <a:avLst/>
              </a:prstGeom>
              <a:blipFill>
                <a:blip r:embed="rId2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A23FC8F7-19C6-38E1-0F8C-8327B72A5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78112"/>
              </p:ext>
            </p:extLst>
          </p:nvPr>
        </p:nvGraphicFramePr>
        <p:xfrm>
          <a:off x="12678854" y="7127793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21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3883F1B-3B39-9D47-AB43-F741F00EC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СРАВНЕНИЕ ПОДХОДОВ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40AF32-C774-5649-95A2-5DFB7B630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3200" dirty="0"/>
              <a:t>КОНТЕНТНЫЙ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AD230B-E907-AA47-99A8-F07013867C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191" y="4138996"/>
            <a:ext cx="6665215" cy="4776403"/>
          </a:xfrm>
        </p:spPr>
        <p:txBody>
          <a:bodyPr/>
          <a:lstStyle/>
          <a:p>
            <a:r>
              <a:rPr lang="ru-RU" dirty="0"/>
              <a:t>Необходимость в создании хороших фичей перед обучением</a:t>
            </a:r>
          </a:p>
          <a:p>
            <a:r>
              <a:rPr lang="ru-RU" dirty="0"/>
              <a:t>Возможно корректно оценивать новые пары </a:t>
            </a:r>
            <a:r>
              <a:rPr lang="ru-RU" dirty="0" err="1"/>
              <a:t>айтемов</a:t>
            </a:r>
            <a:r>
              <a:rPr lang="ru-RU" dirty="0"/>
              <a:t> и юзеров</a:t>
            </a:r>
          </a:p>
          <a:p>
            <a:r>
              <a:rPr lang="ru-RU" dirty="0"/>
              <a:t>Результаты работы интерпретируемы!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93587F-CD48-8546-9369-502071C88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3200" dirty="0"/>
              <a:t>КОЛЛАБОРАТИВНЫЙ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EE3947-7CC6-C84F-8070-09C71CAE7A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Проблем холодного старта</a:t>
            </a:r>
            <a:endParaRPr lang="en-US" dirty="0"/>
          </a:p>
          <a:p>
            <a:r>
              <a:rPr lang="ru-RU" dirty="0"/>
              <a:t>Требуется хранить всю матрицу оценок и считать кучу попарных корреляций </a:t>
            </a:r>
          </a:p>
          <a:p>
            <a:r>
              <a:rPr lang="ru-RU" dirty="0" err="1"/>
              <a:t>Неинтерпретируемые</a:t>
            </a:r>
            <a:r>
              <a:rPr lang="ru-RU" dirty="0"/>
              <a:t> результаты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67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3F2D32F-D92B-4256-9916-FE9CE5F74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795589"/>
            <a:ext cx="16383600" cy="6183311"/>
          </a:xfrm>
        </p:spPr>
        <p:txBody>
          <a:bodyPr/>
          <a:lstStyle/>
          <a:p>
            <a:r>
              <a:rPr lang="ru-RU" dirty="0"/>
              <a:t>Познакомились с основными подходами в построении рекомендательных систем</a:t>
            </a:r>
          </a:p>
          <a:p>
            <a:r>
              <a:rPr lang="ru-RU" dirty="0"/>
              <a:t>Разобрали механизм работы </a:t>
            </a:r>
            <a:r>
              <a:rPr lang="ru-RU" dirty="0" err="1"/>
              <a:t>коллаборативного</a:t>
            </a:r>
            <a:r>
              <a:rPr lang="ru-RU" dirty="0"/>
              <a:t> и контентного алгоритмов</a:t>
            </a:r>
          </a:p>
          <a:p>
            <a:r>
              <a:rPr lang="ru-RU" dirty="0"/>
              <a:t>Выявили основные плюсы и недостатки подходов</a:t>
            </a:r>
          </a:p>
          <a:p>
            <a:r>
              <a:rPr lang="ru-RU" dirty="0"/>
              <a:t>Сравнили их между собой!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Как оценить качество работы системы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916012-4A97-4159-A75A-E6A752C65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42814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Вообще говоря</a:t>
                </a:r>
                <a:r>
                  <a:rPr lang="en-US" dirty="0"/>
                  <a:t>,</a:t>
                </a:r>
                <a:r>
                  <a:rPr lang="ru-RU" dirty="0"/>
                  <a:t> можно использовать классические метрики регрессии или классификации</a:t>
                </a:r>
                <a:r>
                  <a:rPr lang="en-US" dirty="0"/>
                  <a:t>.</a:t>
                </a:r>
              </a:p>
              <a:p>
                <a:r>
                  <a:rPr lang="ru-RU" dirty="0"/>
                  <a:t>Договоримся о следующих обозначениях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top-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рекомендаций</a:t>
                </a:r>
                <a:r>
                  <a:rPr lang="en-US" dirty="0"/>
                  <a:t> </a:t>
                </a:r>
                <a:r>
                  <a:rPr lang="ru-RU" dirty="0"/>
                  <a:t>пользователю</a:t>
                </a:r>
                <a:r>
                  <a:rPr lang="en-US" dirty="0">
                    <a:solidFill>
                      <a:srgbClr val="FF54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 err="1"/>
                  <a:t>айтемы</a:t>
                </a:r>
                <a:r>
                  <a:rPr lang="en-US" dirty="0"/>
                  <a:t>,</a:t>
                </a:r>
                <a:r>
                  <a:rPr lang="ru-RU" dirty="0"/>
                  <a:t> которые пользователю понравились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МЕТРИКИ</a:t>
            </a:r>
          </a:p>
        </p:txBody>
      </p:sp>
    </p:spTree>
    <p:extLst>
      <p:ext uri="{BB962C8B-B14F-4D97-AF65-F5344CB8AC3E}">
        <p14:creationId xmlns:p14="http://schemas.microsoft.com/office/powerpoint/2010/main" val="322256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h𝑖𝑡𝑟𝑎𝑡𝑒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≠∅]</m:t>
                    </m:r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Но важно понимать</a:t>
                </a:r>
                <a:r>
                  <a:rPr lang="en-US" dirty="0"/>
                  <a:t>,</a:t>
                </a:r>
                <a:r>
                  <a:rPr lang="ru-RU" dirty="0"/>
                  <a:t> что мы даем составной упорядоченный прогноз</a:t>
                </a:r>
                <a:r>
                  <a:rPr lang="en-US" dirty="0"/>
                  <a:t>: top-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рекомендаций</a:t>
                </a:r>
              </a:p>
              <a:p>
                <a:r>
                  <a:rPr lang="ru-RU" dirty="0"/>
                  <a:t>Поэтому используются более хитрые метрики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МЕТРИКИ</a:t>
            </a:r>
          </a:p>
        </p:txBody>
      </p:sp>
      <p:pic>
        <p:nvPicPr>
          <p:cNvPr id="8" name="Рисунок 7" descr="Молодой бусинессман поднятый кулак">
            <a:extLst>
              <a:ext uri="{FF2B5EF4-FFF2-40B4-BE49-F238E27FC236}">
                <a16:creationId xmlns:a16="http://schemas.microsoft.com/office/drawing/2014/main" id="{58CF673E-5FF2-9F74-EB73-E66F406F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438" y="5048011"/>
            <a:ext cx="1144546" cy="2823153"/>
          </a:xfrm>
          <a:prstGeom prst="rect">
            <a:avLst/>
          </a:prstGeom>
        </p:spPr>
      </p:pic>
      <p:pic>
        <p:nvPicPr>
          <p:cNvPr id="9" name="Рисунок 8" descr="Гоночный автомобиль со сплошной заливкой">
            <a:extLst>
              <a:ext uri="{FF2B5EF4-FFF2-40B4-BE49-F238E27FC236}">
                <a16:creationId xmlns:a16="http://schemas.microsoft.com/office/drawing/2014/main" id="{7E1DB55C-1F20-9111-63C0-D0378FFA3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1945" y="5048011"/>
            <a:ext cx="914400" cy="914400"/>
          </a:xfrm>
          <a:prstGeom prst="rect">
            <a:avLst/>
          </a:prstGeom>
        </p:spPr>
      </p:pic>
      <p:pic>
        <p:nvPicPr>
          <p:cNvPr id="10" name="Рисунок 9" descr="Пейзаж с замком со сплошной заливкой">
            <a:extLst>
              <a:ext uri="{FF2B5EF4-FFF2-40B4-BE49-F238E27FC236}">
                <a16:creationId xmlns:a16="http://schemas.microsoft.com/office/drawing/2014/main" id="{34467999-FD87-72FB-195F-7E268FDBB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11945" y="5962411"/>
            <a:ext cx="914400" cy="914400"/>
          </a:xfrm>
          <a:prstGeom prst="rect">
            <a:avLst/>
          </a:prstGeom>
        </p:spPr>
      </p:pic>
      <p:pic>
        <p:nvPicPr>
          <p:cNvPr id="11" name="Рисунок 10" descr="Цементовоз со сплошной заливкой">
            <a:extLst>
              <a:ext uri="{FF2B5EF4-FFF2-40B4-BE49-F238E27FC236}">
                <a16:creationId xmlns:a16="http://schemas.microsoft.com/office/drawing/2014/main" id="{54B5311A-CF59-B1BD-3278-3C7D815BA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11945" y="6956764"/>
            <a:ext cx="914400" cy="91440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84E6AE1-AF91-2A2C-F1DB-CBEEB5B3DDD9}"/>
              </a:ext>
            </a:extLst>
          </p:cNvPr>
          <p:cNvCxnSpPr/>
          <p:nvPr/>
        </p:nvCxnSpPr>
        <p:spPr>
          <a:xfrm flipV="1">
            <a:off x="16260417" y="5353878"/>
            <a:ext cx="0" cy="2345635"/>
          </a:xfrm>
          <a:prstGeom prst="straightConnector1">
            <a:avLst/>
          </a:prstGeom>
          <a:ln w="3810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">
            <a:extLst>
              <a:ext uri="{FF2B5EF4-FFF2-40B4-BE49-F238E27FC236}">
                <a16:creationId xmlns:a16="http://schemas.microsoft.com/office/drawing/2014/main" id="{3FB54170-EE1C-8098-1F0E-67A358DA3EFA}"/>
              </a:ext>
            </a:extLst>
          </p:cNvPr>
          <p:cNvSpPr txBox="1">
            <a:spLocks/>
          </p:cNvSpPr>
          <p:nvPr/>
        </p:nvSpPr>
        <p:spPr>
          <a:xfrm>
            <a:off x="11506117" y="3411777"/>
            <a:ext cx="5840978" cy="914400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Плохо</a:t>
            </a:r>
            <a:r>
              <a:rPr lang="en-US" dirty="0"/>
              <a:t>,</a:t>
            </a:r>
            <a:r>
              <a:rPr lang="ru-RU" dirty="0"/>
              <a:t> если первые рекомендации будут плохими!</a:t>
            </a:r>
          </a:p>
        </p:txBody>
      </p:sp>
    </p:spTree>
    <p:extLst>
      <p:ext uri="{BB962C8B-B14F-4D97-AF65-F5344CB8AC3E}">
        <p14:creationId xmlns:p14="http://schemas.microsoft.com/office/powerpoint/2010/main" val="29170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Отсортируем </a:t>
                </a:r>
                <a:r>
                  <a:rPr lang="ru-RU" dirty="0" err="1"/>
                  <a:t>айтемы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для пользователя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/>
                  <a:t>по выходам модели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выберем </a:t>
                </a:r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: 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𝑢𝑘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𝐷𝐶𝐺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b="0" i="1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solidFill>
                      <a:srgbClr val="E5E5E5"/>
                    </a:solidFill>
                  </a:rPr>
                  <a:t> это функция релевантности </a:t>
                </a:r>
                <a:r>
                  <a:rPr lang="ru-RU" dirty="0" err="1">
                    <a:solidFill>
                      <a:srgbClr val="E5E5E5"/>
                    </a:solidFill>
                  </a:rPr>
                  <a:t>айтема</a:t>
                </a:r>
                <a:r>
                  <a:rPr lang="ru-RU" dirty="0">
                    <a:solidFill>
                      <a:srgbClr val="E5E5E5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ru-RU" b="0" i="1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/>
                  <a:t>это штраф за позицию</a:t>
                </a:r>
                <a:endParaRPr lang="en-US" dirty="0"/>
              </a:p>
              <a:p>
                <a:r>
                  <a:rPr lang="ru-RU" b="0" dirty="0"/>
                  <a:t>Например</a:t>
                </a:r>
                <a:r>
                  <a:rPr lang="en-US" b="0" dirty="0"/>
                  <a:t>,</a:t>
                </a:r>
                <a:r>
                  <a:rPr lang="ru-RU" b="0" dirty="0">
                    <a:solidFill>
                      <a:srgbClr val="FF54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ru-RU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 r="-2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МЕТРИКИ</a:t>
            </a:r>
          </a:p>
        </p:txBody>
      </p:sp>
      <p:pic>
        <p:nvPicPr>
          <p:cNvPr id="13" name="Рисунок 12" descr="Молодой бусинессман поднятый кулак">
            <a:extLst>
              <a:ext uri="{FF2B5EF4-FFF2-40B4-BE49-F238E27FC236}">
                <a16:creationId xmlns:a16="http://schemas.microsoft.com/office/drawing/2014/main" id="{450132CC-8E10-DACA-918D-0BBD053A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438" y="5048011"/>
            <a:ext cx="1144546" cy="2823153"/>
          </a:xfrm>
          <a:prstGeom prst="rect">
            <a:avLst/>
          </a:prstGeom>
        </p:spPr>
      </p:pic>
      <p:pic>
        <p:nvPicPr>
          <p:cNvPr id="14" name="Рисунок 13" descr="Гоночный автомобиль со сплошной заливкой">
            <a:extLst>
              <a:ext uri="{FF2B5EF4-FFF2-40B4-BE49-F238E27FC236}">
                <a16:creationId xmlns:a16="http://schemas.microsoft.com/office/drawing/2014/main" id="{7CF9D7A2-6CC8-8ECE-5156-CC7A48A3B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1945" y="5048011"/>
            <a:ext cx="914400" cy="914400"/>
          </a:xfrm>
          <a:prstGeom prst="rect">
            <a:avLst/>
          </a:prstGeom>
        </p:spPr>
      </p:pic>
      <p:pic>
        <p:nvPicPr>
          <p:cNvPr id="15" name="Рисунок 14" descr="Пейзаж с замком со сплошной заливкой">
            <a:extLst>
              <a:ext uri="{FF2B5EF4-FFF2-40B4-BE49-F238E27FC236}">
                <a16:creationId xmlns:a16="http://schemas.microsoft.com/office/drawing/2014/main" id="{EB84E28E-95EE-C03D-EDCD-497D9E194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11945" y="5962411"/>
            <a:ext cx="914400" cy="914400"/>
          </a:xfrm>
          <a:prstGeom prst="rect">
            <a:avLst/>
          </a:prstGeom>
        </p:spPr>
      </p:pic>
      <p:pic>
        <p:nvPicPr>
          <p:cNvPr id="16" name="Рисунок 15" descr="Цементовоз со сплошной заливкой">
            <a:extLst>
              <a:ext uri="{FF2B5EF4-FFF2-40B4-BE49-F238E27FC236}">
                <a16:creationId xmlns:a16="http://schemas.microsoft.com/office/drawing/2014/main" id="{3119A093-92E0-51EA-5E1D-B7EEEE078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11945" y="6956764"/>
            <a:ext cx="914400" cy="9144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C645676-1C03-66C0-BFA0-349A8C2BD955}"/>
              </a:ext>
            </a:extLst>
          </p:cNvPr>
          <p:cNvCxnSpPr/>
          <p:nvPr/>
        </p:nvCxnSpPr>
        <p:spPr>
          <a:xfrm flipV="1">
            <a:off x="16260417" y="5353878"/>
            <a:ext cx="0" cy="2345635"/>
          </a:xfrm>
          <a:prstGeom prst="straightConnector1">
            <a:avLst/>
          </a:prstGeom>
          <a:ln w="3810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">
            <a:extLst>
              <a:ext uri="{FF2B5EF4-FFF2-40B4-BE49-F238E27FC236}">
                <a16:creationId xmlns:a16="http://schemas.microsoft.com/office/drawing/2014/main" id="{58166BB1-07B4-CD97-0419-70BEEE83EBF2}"/>
              </a:ext>
            </a:extLst>
          </p:cNvPr>
          <p:cNvSpPr txBox="1">
            <a:spLocks/>
          </p:cNvSpPr>
          <p:nvPr/>
        </p:nvSpPr>
        <p:spPr>
          <a:xfrm>
            <a:off x="11506117" y="3411777"/>
            <a:ext cx="5840978" cy="914400"/>
          </a:xfrm>
          <a:prstGeom prst="rect">
            <a:avLst/>
          </a:prstGeom>
        </p:spPr>
        <p:txBody>
          <a:bodyPr lIns="0" tIns="0" rIns="0" bIns="0"/>
          <a:lstStyle>
            <a:lvl1pPr marL="457200" marR="0" indent="-45720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Системный шрифт, обычный"/>
              <a:buChar char="—"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Плохо</a:t>
            </a:r>
            <a:r>
              <a:rPr lang="en-US" dirty="0"/>
              <a:t>,</a:t>
            </a:r>
            <a:r>
              <a:rPr lang="ru-RU" dirty="0"/>
              <a:t> если первые рекомендации будут плохими!</a:t>
            </a:r>
          </a:p>
        </p:txBody>
      </p:sp>
    </p:spTree>
    <p:extLst>
      <p:ext uri="{BB962C8B-B14F-4D97-AF65-F5344CB8AC3E}">
        <p14:creationId xmlns:p14="http://schemas.microsoft.com/office/powerpoint/2010/main" val="69232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Пусть дали 2 разные выдачи из 6 фильмов пользователю </a:t>
                </a:r>
                <a:r>
                  <a:rPr lang="ru-RU" dirty="0" err="1"/>
                  <a:t>кинопортала</a:t>
                </a:r>
                <a:r>
                  <a:rPr lang="en-US" dirty="0"/>
                  <a:t>,</a:t>
                </a:r>
                <a:r>
                  <a:rPr lang="ru-RU" dirty="0"/>
                  <a:t> при этом его истинные реакции распределились следующим образом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С точки зрения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h𝑖𝑡𝑟𝑎𝑡𝑒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𝑒𝑐𝑎𝑙𝑙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Это одинаково хорошие выдачи</a:t>
                </a:r>
              </a:p>
              <a:p>
                <a:r>
                  <a:rPr lang="ru-RU" dirty="0"/>
                  <a:t>С точки зрения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𝐷𝐶𝐺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ru-RU" b="0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𝐷𝐶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≈1.93</m:t>
                    </m:r>
                  </m:oMath>
                </a14:m>
                <a:endParaRPr lang="en-US" b="0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𝐷𝐶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≈1.42</m:t>
                    </m:r>
                  </m:oMath>
                </a14:m>
                <a:endParaRPr lang="en-US" b="0" dirty="0">
                  <a:solidFill>
                    <a:srgbClr val="FF5433"/>
                  </a:solidFill>
                </a:endParaRPr>
              </a:p>
              <a:p>
                <a:endParaRPr lang="en-US" b="0" dirty="0">
                  <a:solidFill>
                    <a:srgbClr val="FF5433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3">
                <a:extLst>
                  <a:ext uri="{FF2B5EF4-FFF2-40B4-BE49-F238E27FC236}">
                    <a16:creationId xmlns:a16="http://schemas.microsoft.com/office/drawing/2014/main" id="{45EDCE0A-6C49-4658-B5E9-81264FB29E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199" y="2827479"/>
                <a:ext cx="10441613" cy="7072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13716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𝐷𝐶𝐺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5433"/>
                    </a:solidFill>
                  </a:rPr>
                  <a:t>: </a:t>
                </a:r>
                <a:r>
                  <a:rPr lang="ru-RU" dirty="0">
                    <a:solidFill>
                      <a:srgbClr val="FF5433"/>
                    </a:solidFill>
                  </a:rPr>
                  <a:t>ПРИМЕР</a:t>
                </a:r>
              </a:p>
            </p:txBody>
          </p:sp>
        </mc:Choice>
        <mc:Fallback xmlns="">
          <p:sp>
            <p:nvSpPr>
              <p:cNvPr id="7" name="Текст 3">
                <a:extLst>
                  <a:ext uri="{FF2B5EF4-FFF2-40B4-BE49-F238E27FC236}">
                    <a16:creationId xmlns:a16="http://schemas.microsoft.com/office/drawing/2014/main" id="{45EDCE0A-6C49-4658-B5E9-81264FB2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9" y="2827479"/>
                <a:ext cx="10441613" cy="707291"/>
              </a:xfrm>
              <a:prstGeom prst="rect">
                <a:avLst/>
              </a:prstGeom>
              <a:blipFill>
                <a:blip r:embed="rId3"/>
                <a:stretch>
                  <a:fillRect t="-25862" b="-35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Двойные круглые скобки 10">
            <a:extLst>
              <a:ext uri="{FF2B5EF4-FFF2-40B4-BE49-F238E27FC236}">
                <a16:creationId xmlns:a16="http://schemas.microsoft.com/office/drawing/2014/main" id="{4A1B0B53-7C68-1F80-9BCF-D08164B25403}"/>
              </a:ext>
            </a:extLst>
          </p:cNvPr>
          <p:cNvSpPr/>
          <p:nvPr/>
        </p:nvSpPr>
        <p:spPr>
          <a:xfrm>
            <a:off x="12140263" y="4222405"/>
            <a:ext cx="4698023" cy="4328762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1B965DD2-B494-8BF6-A664-9380645BF6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7350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1B965DD2-B494-8BF6-A664-9380645BF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50" y="4443429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5AC250E5-FC2A-91C0-1C26-816787CD9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7350" y="510775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5AC250E5-FC2A-91C0-1C26-816787CD9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50" y="5107759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D65F3116-0FBB-F454-F663-DB7BC9751B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7350" y="5770831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D65F3116-0FBB-F454-F663-DB7BC975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50" y="5770831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Текст 1">
                <a:extLst>
                  <a:ext uri="{FF2B5EF4-FFF2-40B4-BE49-F238E27FC236}">
                    <a16:creationId xmlns:a16="http://schemas.microsoft.com/office/drawing/2014/main" id="{D7607CBA-B17E-85F1-44C9-35E8BC574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6190" y="326845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Лайк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и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Текст 1">
                <a:extLst>
                  <a:ext uri="{FF2B5EF4-FFF2-40B4-BE49-F238E27FC236}">
                    <a16:creationId xmlns:a16="http://schemas.microsoft.com/office/drawing/2014/main" id="{D7607CBA-B17E-85F1-44C9-35E8BC57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6190" y="3268458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r="-42667"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Таблица 3">
            <a:extLst>
              <a:ext uri="{FF2B5EF4-FFF2-40B4-BE49-F238E27FC236}">
                <a16:creationId xmlns:a16="http://schemas.microsoft.com/office/drawing/2014/main" id="{9EE503E6-AD84-EEC3-A0F4-6B81916A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43791"/>
              </p:ext>
            </p:extLst>
          </p:nvPr>
        </p:nvGraphicFramePr>
        <p:xfrm>
          <a:off x="12749181" y="4401100"/>
          <a:ext cx="3229228" cy="3957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614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1614614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17059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828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4A03792B-164D-356F-3B00-52908A89A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7350" y="643390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Текст 1">
                <a:extLst>
                  <a:ext uri="{FF2B5EF4-FFF2-40B4-BE49-F238E27FC236}">
                    <a16:creationId xmlns:a16="http://schemas.microsoft.com/office/drawing/2014/main" id="{4A03792B-164D-356F-3B00-52908A89A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50" y="6433903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28425AF4-7414-A7EF-DBA6-44CD3667D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7350" y="70982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28425AF4-7414-A7EF-DBA6-44CD3667D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50" y="7098233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AA9E2483-E072-A18F-F47C-F64A79F76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7350" y="776130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AA9E2483-E072-A18F-F47C-F64A79F76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50" y="7761305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243872EE-C450-0CCF-6AB9-1959CC2F3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59338" y="326845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Лайк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и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243872EE-C450-0CCF-6AB9-1959CC2F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338" y="3268458"/>
                <a:ext cx="914400" cy="442048"/>
              </a:xfrm>
              <a:prstGeom prst="rect">
                <a:avLst/>
              </a:prstGeom>
              <a:blipFill>
                <a:blip r:embed="rId11"/>
                <a:stretch>
                  <a:fillRect r="-43333"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6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9" grpId="0"/>
      <p:bldP spid="20" grpId="0"/>
      <p:bldP spid="22" grpId="0"/>
      <p:bldP spid="30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4921471-9763-4413-91A5-56B21293E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8" y="3797120"/>
            <a:ext cx="9931306" cy="6045084"/>
          </a:xfrm>
        </p:spPr>
        <p:txBody>
          <a:bodyPr/>
          <a:lstStyle/>
          <a:p>
            <a:r>
              <a:rPr lang="ru-RU" dirty="0"/>
              <a:t>Есть несколько подходов для валидации рекомендательных систем на исторических данных</a:t>
            </a:r>
          </a:p>
          <a:p>
            <a:r>
              <a:rPr lang="ru-RU" dirty="0"/>
              <a:t>Один из самых успешных – временной!</a:t>
            </a:r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ВАЛИДАЦИЯ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F60991-F0BF-DD96-256D-750D1D3C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9" y="6677819"/>
            <a:ext cx="104870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04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3F2D32F-D92B-4256-9916-FE9CE5F74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795589"/>
            <a:ext cx="16383600" cy="6183311"/>
          </a:xfrm>
        </p:spPr>
        <p:txBody>
          <a:bodyPr/>
          <a:lstStyle/>
          <a:p>
            <a:r>
              <a:rPr lang="ru-RU" dirty="0"/>
              <a:t>Сделали ряд уточнений о том</a:t>
            </a:r>
            <a:r>
              <a:rPr lang="en-US" dirty="0"/>
              <a:t>,</a:t>
            </a:r>
            <a:r>
              <a:rPr lang="ru-RU" dirty="0"/>
              <a:t> как можно оценить качество работы рекомендательной системы</a:t>
            </a:r>
          </a:p>
          <a:p>
            <a:r>
              <a:rPr lang="ru-RU" dirty="0"/>
              <a:t>Отметили подходы</a:t>
            </a:r>
            <a:r>
              <a:rPr lang="en-US" dirty="0"/>
              <a:t>,</a:t>
            </a:r>
            <a:r>
              <a:rPr lang="ru-RU" dirty="0"/>
              <a:t> позволяющие более корректно </a:t>
            </a:r>
            <a:r>
              <a:rPr lang="ru-RU" dirty="0" err="1"/>
              <a:t>валидировать</a:t>
            </a:r>
            <a:r>
              <a:rPr lang="ru-RU" dirty="0"/>
              <a:t> модели</a:t>
            </a:r>
          </a:p>
          <a:p>
            <a:r>
              <a:rPr lang="ru-RU" dirty="0"/>
              <a:t>Познакомились с рядом новых метрик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Пора к практике! </a:t>
            </a:r>
            <a:r>
              <a:rPr lang="ru-RU" dirty="0">
                <a:sym typeface="Wingdings" panose="05000000000000000000" pitchFamily="2" charset="2"/>
              </a:rPr>
              <a:t>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916012-4A97-4159-A75A-E6A752C65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279459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98ADA22-3CC1-7448-B8AF-FA66ADD45F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699D30-8DAE-A944-BE2E-3FEA816B3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ТАБАКАЕВ НИКИТА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70CFDD-0AFE-8548-AA28-EF9AC36059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6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563185" cy="6045084"/>
              </a:xfrm>
            </p:spPr>
            <p:txBody>
              <a:bodyPr/>
              <a:lstStyle/>
              <a:p>
                <a:r>
                  <a:rPr lang="ru-RU" dirty="0"/>
                  <a:t>Можно обойтись старыми способами!</a:t>
                </a:r>
              </a:p>
              <a:p>
                <a:r>
                  <a:rPr lang="ru-RU" dirty="0"/>
                  <a:t>Шаг 1</a:t>
                </a:r>
                <a:r>
                  <a:rPr lang="en-US" dirty="0"/>
                  <a:t>:</a:t>
                </a:r>
                <a:r>
                  <a:rPr lang="ru-RU" dirty="0"/>
                  <a:t> по парам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/>
                  <a:t>построим </a:t>
                </a:r>
                <a:r>
                  <a:rPr lang="ru-RU" dirty="0" err="1"/>
                  <a:t>пайплайн</a:t>
                </a:r>
                <a:r>
                  <a:rPr lang="ru-RU" dirty="0"/>
                  <a:t> выделения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признаков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b="0" i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Получаем пары объект-ответ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5433"/>
                                    </a:solidFill>
                                    <a:latin typeface="Cambria Math" panose="02040503050406030204" pitchFamily="18" charset="0"/>
                                  </a:rPr>
                                  <m:t>𝑢𝑖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ru-RU" dirty="0"/>
              </a:p>
              <a:p>
                <a:r>
                  <a:rPr lang="ru-RU" dirty="0"/>
                  <a:t>Привычное нам обучение с учителем!</a:t>
                </a:r>
              </a:p>
              <a:p>
                <a:r>
                  <a:rPr lang="ru-RU" dirty="0"/>
                  <a:t>Шаг 2</a:t>
                </a:r>
                <a:r>
                  <a:rPr lang="en-US" dirty="0"/>
                  <a:t>:</a:t>
                </a:r>
                <a:r>
                  <a:rPr lang="ru-RU" dirty="0"/>
                  <a:t> решаем обычную задачу</a:t>
                </a:r>
                <a:r>
                  <a:rPr lang="en-US" dirty="0"/>
                  <a:t>,</a:t>
                </a:r>
                <a:r>
                  <a:rPr lang="ru-RU" dirty="0"/>
                  <a:t> например</a:t>
                </a:r>
                <a:r>
                  <a:rPr lang="en-US" dirty="0"/>
                  <a:t>,</a:t>
                </a:r>
                <a:r>
                  <a:rPr lang="ru-RU" dirty="0"/>
                  <a:t> используя градиентный </a:t>
                </a:r>
                <a:r>
                  <a:rPr lang="ru-RU" dirty="0" err="1"/>
                  <a:t>бустинг</a:t>
                </a:r>
                <a:endParaRPr lang="en-US" dirty="0"/>
              </a:p>
              <a:p>
                <a:r>
                  <a:rPr lang="ru-RU" dirty="0"/>
                  <a:t>Шаг 3</a:t>
                </a:r>
                <a:r>
                  <a:rPr lang="en-US" dirty="0"/>
                  <a:t>:</a:t>
                </a:r>
                <a:r>
                  <a:rPr lang="ru-RU" dirty="0"/>
                  <a:t> как дать </a:t>
                </a:r>
                <a:r>
                  <a:rPr lang="ru-RU" dirty="0" err="1"/>
                  <a:t>рекоммендации</a:t>
                </a:r>
                <a:r>
                  <a:rPr lang="en-US" dirty="0"/>
                  <a:t>?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563185" cy="6045084"/>
              </a:xfrm>
              <a:blipFill>
                <a:blip r:embed="rId2"/>
                <a:stretch>
                  <a:fillRect l="-2613" t="-907" b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КОНТЕНТНАЯ РЕКОМЕНДАЦИЯ</a:t>
            </a:r>
          </a:p>
        </p:txBody>
      </p:sp>
      <p:sp>
        <p:nvSpPr>
          <p:cNvPr id="21" name="Двойные круглые скобки 20">
            <a:extLst>
              <a:ext uri="{FF2B5EF4-FFF2-40B4-BE49-F238E27FC236}">
                <a16:creationId xmlns:a16="http://schemas.microsoft.com/office/drawing/2014/main" id="{A44B2EC7-A3D3-D2DD-E41C-7758A0967BB8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489A3EC1-93AA-D9E6-E77B-379D603216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489A3EC1-93AA-D9E6-E77B-379D60321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E4EB2C29-D079-849E-590B-D67A1AA1DA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E4EB2C29-D079-849E-590B-D67A1AA1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B4C6AC5E-FC8B-7E00-1D10-CAD41337AF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B4C6AC5E-FC8B-7E00-1D10-CAD41337A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2FC4A7FE-3F85-83B5-4728-956D4E7507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2FC4A7FE-3F85-83B5-4728-956D4E75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0B397B79-3F10-31C6-22E4-E202955ADB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0B397B79-3F10-31C6-22E4-E202955AD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Текст 1">
                <a:extLst>
                  <a:ext uri="{FF2B5EF4-FFF2-40B4-BE49-F238E27FC236}">
                    <a16:creationId xmlns:a16="http://schemas.microsoft.com/office/drawing/2014/main" id="{3C394835-0722-DDB1-9518-21023D27A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Текст 1">
                <a:extLst>
                  <a:ext uri="{FF2B5EF4-FFF2-40B4-BE49-F238E27FC236}">
                    <a16:creationId xmlns:a16="http://schemas.microsoft.com/office/drawing/2014/main" id="{3C394835-0722-DDB1-9518-21023D27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C60BB004-7060-0832-AA05-F3E9CA9960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C60BB004-7060-0832-AA05-F3E9CA996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7F0F8F19-384D-01DA-E7E1-2D024F00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7F0F8F19-384D-01DA-E7E1-2D024F009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A23FC8F7-19C6-38E1-0F8C-8327B72A5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558967"/>
              </p:ext>
            </p:extLst>
          </p:nvPr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92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Допустим</a:t>
                </a:r>
                <a:r>
                  <a:rPr lang="en-US" dirty="0"/>
                  <a:t>,</a:t>
                </a:r>
                <a:r>
                  <a:rPr lang="ru-RU" dirty="0"/>
                  <a:t> обучили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Хотим дать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штук рекомендаций пользователю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Прогоним модель для данного пользователя по всем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err="1"/>
                  <a:t>айтемам</a:t>
                </a:r>
                <a:r>
                  <a:rPr lang="en-US" dirty="0"/>
                  <a:t>,</a:t>
                </a:r>
                <a:r>
                  <a:rPr lang="ru-RU" dirty="0"/>
                  <a:t> получив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выходов</a:t>
                </a:r>
              </a:p>
              <a:p>
                <a:r>
                  <a:rPr lang="ru-RU" dirty="0"/>
                  <a:t>Отсортируем выходы в порядке убывания</a:t>
                </a:r>
              </a:p>
              <a:p>
                <a:r>
                  <a:rPr lang="ru-RU" dirty="0"/>
                  <a:t>Выберем топ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выходов и порекомендуем соответствующие </a:t>
                </a:r>
                <a:r>
                  <a:rPr lang="ru-RU" dirty="0" err="1"/>
                  <a:t>айтемы</a:t>
                </a:r>
                <a:r>
                  <a:rPr lang="en-US" dirty="0"/>
                  <a:t> </a:t>
                </a:r>
                <a:endParaRPr lang="ru-RU" dirty="0"/>
              </a:p>
              <a:p>
                <a:r>
                  <a:rPr lang="ru-RU" dirty="0"/>
                  <a:t>Это очень долго и тяжело!</a:t>
                </a:r>
                <a:r>
                  <a:rPr lang="en-US" dirty="0"/>
                  <a:t> 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 b="-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КОНТЕНТНАЯ РЕКОМЕНДАЦИЯ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19EB8D9A-232A-FD4E-F457-D45EA941D9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449" y="4567911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Выбираем топ </m:t>
                      </m:r>
                      <m:r>
                        <a:rPr lang="en-US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19EB8D9A-232A-FD4E-F457-D45EA941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6449" y="4567911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r="-219333" b="-23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19760F3-5F58-B954-A411-845BF38D3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812" y="5499653"/>
            <a:ext cx="6145847" cy="33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КОНТЕНТНАЯ РЕКОМЕНДАЦИЯ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F836BC-CA0B-8394-16AB-951A02A9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9" y="4589929"/>
            <a:ext cx="13742504" cy="3456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F11EBDDE-CE66-67DF-57E4-5F3585B58F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32275" y="8384537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Выбираем топ </m:t>
                      </m:r>
                      <m:r>
                        <a:rPr lang="en-US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F11EBDDE-CE66-67DF-57E4-5F3585B58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275" y="8384537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r="-219333" b="-23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9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Предыдущий подход обладает большим недостатком</a:t>
                </a:r>
              </a:p>
              <a:p>
                <a:r>
                  <a:rPr lang="ru-RU" dirty="0"/>
                  <a:t>Необходимо придумывать хорошие признаки</a:t>
                </a:r>
              </a:p>
              <a:p>
                <a:r>
                  <a:rPr lang="ru-RU" dirty="0"/>
                  <a:t>А также вбивать кучу костылей в отбор </a:t>
                </a:r>
                <a:r>
                  <a:rPr lang="ru-RU" dirty="0" err="1"/>
                  <a:t>айтемов</a:t>
                </a:r>
                <a:r>
                  <a:rPr lang="ru-RU" dirty="0"/>
                  <a:t> и </a:t>
                </a:r>
                <a:r>
                  <a:rPr lang="ru-RU" dirty="0" err="1"/>
                  <a:t>переранжирование</a:t>
                </a:r>
                <a:r>
                  <a:rPr lang="ru-RU" dirty="0"/>
                  <a:t> выходов модели</a:t>
                </a:r>
              </a:p>
              <a:p>
                <a:r>
                  <a:rPr lang="ru-RU" dirty="0"/>
                  <a:t>Существуют подходы рекомендаций</a:t>
                </a:r>
                <a:r>
                  <a:rPr lang="en-US" dirty="0"/>
                  <a:t>,</a:t>
                </a:r>
                <a:r>
                  <a:rPr lang="ru-RU" dirty="0"/>
                  <a:t> которые часто называют </a:t>
                </a:r>
                <a:r>
                  <a:rPr lang="ru-RU" dirty="0" err="1"/>
                  <a:t>коллаборативными</a:t>
                </a:r>
                <a:endParaRPr lang="ru-RU" dirty="0"/>
              </a:p>
              <a:p>
                <a:r>
                  <a:rPr lang="ru-RU" dirty="0"/>
                  <a:t>Их основной плюс в том</a:t>
                </a:r>
                <a:r>
                  <a:rPr lang="en-US" dirty="0"/>
                  <a:t>,</a:t>
                </a:r>
                <a:r>
                  <a:rPr lang="ru-RU" dirty="0"/>
                  <a:t> что для обучения необходима исключительно матрица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 r="-33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5433"/>
                </a:solidFill>
              </a:rPr>
              <a:t>КОЛЛАБОРАТИВНАЯ ФИЛЬТРАЦИЯ</a:t>
            </a:r>
          </a:p>
        </p:txBody>
      </p:sp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70194023-7BC9-4F77-267F-AFBEA0A4B190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93818B12-487E-9CC8-92ED-C234CED64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93818B12-487E-9CC8-92ED-C234CED6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59135673-C752-ABC9-718A-C3A585946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59135673-C752-ABC9-718A-C3A58594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D0045BBE-76B2-CC4A-F739-D006EBC04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D0045BBE-76B2-CC4A-F739-D006EBC0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6BABF0F5-094D-B89A-DFDB-9FFB9C6B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57083"/>
              </p:ext>
            </p:extLst>
          </p:nvPr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4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Пусть два каких-то пользователя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похожи</a:t>
                </a:r>
              </a:p>
              <a:p>
                <a:r>
                  <a:rPr lang="ru-RU" dirty="0"/>
                  <a:t>Тогда</a:t>
                </a:r>
                <a:r>
                  <a:rPr lang="en-US" dirty="0"/>
                  <a:t>,</a:t>
                </a:r>
                <a:r>
                  <a:rPr lang="ru-RU" dirty="0"/>
                  <a:t> если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dirty="0"/>
                  <a:t> высоко оценил фильм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с большой вероятностью 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 его высоко оценит!</a:t>
                </a:r>
              </a:p>
              <a:p>
                <a:r>
                  <a:rPr lang="ru-RU" dirty="0"/>
                  <a:t>Как мерить схожесть пользователей</a:t>
                </a:r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dirty="0"/>
                  <a:t>Отберем </a:t>
                </a:r>
                <a:r>
                  <a:rPr lang="ru-RU" dirty="0" err="1"/>
                  <a:t>айтемы</a:t>
                </a:r>
                <a:r>
                  <a:rPr lang="en-US" dirty="0"/>
                  <a:t>,</a:t>
                </a:r>
                <a:r>
                  <a:rPr lang="ru-RU" dirty="0"/>
                  <a:t> для которых есть оценки обоих юзеров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:∃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&amp; 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𝑣𝑖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:r>
                  <a:rPr lang="ru-RU" dirty="0"/>
                  <a:t>Посчитаем коэффициент корреляции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 оценкам обоих пользователей для </a:t>
                </a:r>
                <a:r>
                  <a:rPr lang="ru-RU" dirty="0" err="1"/>
                  <a:t>айтемов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ru-RU" dirty="0"/>
                  <a:t>!</a:t>
                </a: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 r="-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USER-BASED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70194023-7BC9-4F77-267F-AFBEA0A4B190}"/>
              </a:ext>
            </a:extLst>
          </p:cNvPr>
          <p:cNvSpPr/>
          <p:nvPr/>
        </p:nvSpPr>
        <p:spPr>
          <a:xfrm>
            <a:off x="12448776" y="5176352"/>
            <a:ext cx="4698023" cy="299054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539737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061706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93818B12-487E-9CC8-92ED-C234CED64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Текст 1">
                <a:extLst>
                  <a:ext uri="{FF2B5EF4-FFF2-40B4-BE49-F238E27FC236}">
                    <a16:creationId xmlns:a16="http://schemas.microsoft.com/office/drawing/2014/main" id="{93818B12-487E-9CC8-92ED-C234CED6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6724778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59135673-C752-ABC9-718A-C3A585946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Текст 1">
                <a:extLst>
                  <a:ext uri="{FF2B5EF4-FFF2-40B4-BE49-F238E27FC236}">
                    <a16:creationId xmlns:a16="http://schemas.microsoft.com/office/drawing/2014/main" id="{59135673-C752-ABC9-718A-C3A585946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863" y="7387850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416" y="4443429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4579" y="444714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742" y="4443429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D0045BBE-76B2-CC4A-F739-D006EBC04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Текст 1">
                <a:extLst>
                  <a:ext uri="{FF2B5EF4-FFF2-40B4-BE49-F238E27FC236}">
                    <a16:creationId xmlns:a16="http://schemas.microsoft.com/office/drawing/2014/main" id="{D0045BBE-76B2-CC4A-F739-D006EBC0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655" y="4456833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6BABF0F5-094D-B89A-DFDB-9FFB9C6B0920}"/>
              </a:ext>
            </a:extLst>
          </p:cNvPr>
          <p:cNvGraphicFramePr>
            <a:graphicFrameLocks noGrp="1"/>
          </p:cNvGraphicFramePr>
          <p:nvPr/>
        </p:nvGraphicFramePr>
        <p:xfrm>
          <a:off x="13057695" y="5355047"/>
          <a:ext cx="3677360" cy="263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9340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19340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3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…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625826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...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0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9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USER-BASED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70194023-7BC9-4F77-267F-AFBEA0A4B190}"/>
              </a:ext>
            </a:extLst>
          </p:cNvPr>
          <p:cNvSpPr/>
          <p:nvPr/>
        </p:nvSpPr>
        <p:spPr>
          <a:xfrm>
            <a:off x="1985204" y="4388582"/>
            <a:ext cx="6713867" cy="2157501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91" y="460960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Текст 1">
                <a:extLst>
                  <a:ext uri="{FF2B5EF4-FFF2-40B4-BE49-F238E27FC236}">
                    <a16:creationId xmlns:a16="http://schemas.microsoft.com/office/drawing/2014/main" id="{32BEB31A-420F-64FE-449B-7431B907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1" y="4609606"/>
                <a:ext cx="914400" cy="442048"/>
              </a:xfrm>
              <a:prstGeom prst="rect">
                <a:avLst/>
              </a:prstGeom>
              <a:blipFill>
                <a:blip r:embed="rId2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91" y="527393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Текст 1">
                <a:extLst>
                  <a:ext uri="{FF2B5EF4-FFF2-40B4-BE49-F238E27FC236}">
                    <a16:creationId xmlns:a16="http://schemas.microsoft.com/office/drawing/2014/main" id="{59C84601-C109-291D-E0C4-CCEAC5E2F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1" y="5273936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5844" y="365565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Текст 1">
                <a:extLst>
                  <a:ext uri="{FF2B5EF4-FFF2-40B4-BE49-F238E27FC236}">
                    <a16:creationId xmlns:a16="http://schemas.microsoft.com/office/drawing/2014/main" id="{9FED43E8-9C1E-0B92-8D29-D6A4D8F90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844" y="3655659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1007" y="365937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Текст 1">
                <a:extLst>
                  <a:ext uri="{FF2B5EF4-FFF2-40B4-BE49-F238E27FC236}">
                    <a16:creationId xmlns:a16="http://schemas.microsoft.com/office/drawing/2014/main" id="{BFCD36FF-1074-06AF-8752-97F9F9B5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07" y="3659372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6170" y="365565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Текст 1">
                <a:extLst>
                  <a:ext uri="{FF2B5EF4-FFF2-40B4-BE49-F238E27FC236}">
                    <a16:creationId xmlns:a16="http://schemas.microsoft.com/office/drawing/2014/main" id="{7E49B980-AE24-7548-14AE-5E267A190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70" y="3655659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6BABF0F5-094D-B89A-DFDB-9FFB9C6B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30386"/>
              </p:ext>
            </p:extLst>
          </p:nvPr>
        </p:nvGraphicFramePr>
        <p:xfrm>
          <a:off x="2594123" y="4567277"/>
          <a:ext cx="5707056" cy="1978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13517575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655940640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857A785C-8D80-88A5-D543-2746123EF6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1333" y="365937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Текст 1">
                <a:extLst>
                  <a:ext uri="{FF2B5EF4-FFF2-40B4-BE49-F238E27FC236}">
                    <a16:creationId xmlns:a16="http://schemas.microsoft.com/office/drawing/2014/main" id="{857A785C-8D80-88A5-D543-2746123EF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333" y="3659372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DC4D7A3E-FA32-0057-CBA9-EDA778CE2E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056" y="365015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Текст 1">
                <a:extLst>
                  <a:ext uri="{FF2B5EF4-FFF2-40B4-BE49-F238E27FC236}">
                    <a16:creationId xmlns:a16="http://schemas.microsoft.com/office/drawing/2014/main" id="{DC4D7A3E-FA32-0057-CBA9-EDA778CE2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056" y="3650152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D6FA68CA-1022-589E-E929-E4C17BF1E6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6779" y="365015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Текст 1">
                <a:extLst>
                  <a:ext uri="{FF2B5EF4-FFF2-40B4-BE49-F238E27FC236}">
                    <a16:creationId xmlns:a16="http://schemas.microsoft.com/office/drawing/2014/main" id="{D6FA68CA-1022-589E-E929-E4C17BF1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779" y="3650152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A250FA78-E156-BB12-65B5-D298548FC3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91" y="593826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Текст 1">
                <a:extLst>
                  <a:ext uri="{FF2B5EF4-FFF2-40B4-BE49-F238E27FC236}">
                    <a16:creationId xmlns:a16="http://schemas.microsoft.com/office/drawing/2014/main" id="{A250FA78-E156-BB12-65B5-D298548FC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91" y="5938266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4C32D6D1-4212-4C9C-8827-7D91DF54F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7614" y="2479364"/>
                <a:ext cx="9026061" cy="285170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ru-RU" b="0" i="0" dirty="0">
                    <a:latin typeface="+mj-lt"/>
                  </a:rPr>
                  <a:t>Померим схожесть </a:t>
                </a:r>
                <a:br>
                  <a:rPr lang="ru-RU" b="0" i="1" dirty="0">
                    <a:latin typeface="Cambria Math" panose="02040503050406030204" pitchFamily="18" charset="0"/>
                  </a:rPr>
                </a:br>
                <a:r>
                  <a:rPr lang="ru-RU" b="0" i="0" dirty="0">
                    <a:latin typeface="+mj-lt"/>
                  </a:rPr>
                  <a:t>первого юзера с остальными</a:t>
                </a:r>
                <a:r>
                  <a:rPr lang="en-US" b="0" i="0" dirty="0">
                    <a:latin typeface="+mj-lt"/>
                  </a:rPr>
                  <a:t> </a:t>
                </a:r>
                <a:r>
                  <a:rPr lang="ru-RU" b="0" i="0" dirty="0">
                    <a:latin typeface="+mj-lt"/>
                  </a:rPr>
                  <a:t>по формуле</a:t>
                </a:r>
                <a:r>
                  <a:rPr lang="en-US" b="0" i="0" dirty="0">
                    <a:latin typeface="+mj-lt"/>
                  </a:rPr>
                  <a:t>:</a:t>
                </a:r>
              </a:p>
              <a:p>
                <a:pPr marL="0" indent="0" algn="ctr">
                  <a:buNone/>
                </a:pPr>
                <a:br>
                  <a:rPr lang="en-US" b="0" i="0" dirty="0">
                    <a:latin typeface="+mj-lt"/>
                  </a:rPr>
                </a:br>
                <a:endParaRPr lang="en-US" b="0" i="0" dirty="0">
                  <a:solidFill>
                    <a:srgbClr val="FF5433"/>
                  </a:solidFill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ru-RU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ср</m:t>
                                  </m:r>
                                </m:sup>
                              </m:sSubSup>
                              <m:r>
                                <a:rPr lang="ru-RU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ru-RU" b="0" i="1" smtClean="0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ср</m:t>
                                  </m:r>
                                </m:sup>
                              </m:sSubSup>
                              <m:r>
                                <a:rPr lang="ru-RU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ср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F5433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𝑢𝑣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FF54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i="1">
                                                  <a:solidFill>
                                                    <a:srgbClr val="FF54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ср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54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Текст 1">
                <a:extLst>
                  <a:ext uri="{FF2B5EF4-FFF2-40B4-BE49-F238E27FC236}">
                    <a16:creationId xmlns:a16="http://schemas.microsoft.com/office/drawing/2014/main" id="{4C32D6D1-4212-4C9C-8827-7D91DF54F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14" y="2479364"/>
                <a:ext cx="9026061" cy="2851703"/>
              </a:xfrm>
              <a:prstGeom prst="rect">
                <a:avLst/>
              </a:prstGeom>
              <a:blipFill>
                <a:blip r:embed="rId11"/>
                <a:stretch>
                  <a:fillRect t="-1496" b="-67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Двойные круглые скобки 24">
            <a:extLst>
              <a:ext uri="{FF2B5EF4-FFF2-40B4-BE49-F238E27FC236}">
                <a16:creationId xmlns:a16="http://schemas.microsoft.com/office/drawing/2014/main" id="{1034CCAA-2A1D-4D49-24D2-7D9B342E6C3D}"/>
              </a:ext>
            </a:extLst>
          </p:cNvPr>
          <p:cNvSpPr/>
          <p:nvPr/>
        </p:nvSpPr>
        <p:spPr>
          <a:xfrm>
            <a:off x="1986113" y="7585972"/>
            <a:ext cx="3964114" cy="149789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9AB2F259-1BC7-314C-365E-1B40E06449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199" y="780699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Текст 1">
                <a:extLst>
                  <a:ext uri="{FF2B5EF4-FFF2-40B4-BE49-F238E27FC236}">
                    <a16:creationId xmlns:a16="http://schemas.microsoft.com/office/drawing/2014/main" id="{9AB2F259-1BC7-314C-365E-1B40E0644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9" y="7806996"/>
                <a:ext cx="914400" cy="442048"/>
              </a:xfrm>
              <a:prstGeom prst="rect">
                <a:avLst/>
              </a:prstGeom>
              <a:blipFill>
                <a:blip r:embed="rId12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Текст 1">
                <a:extLst>
                  <a:ext uri="{FF2B5EF4-FFF2-40B4-BE49-F238E27FC236}">
                    <a16:creationId xmlns:a16="http://schemas.microsoft.com/office/drawing/2014/main" id="{B7EE40E6-07EC-2CF4-6979-D34D99D2C8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199" y="847132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Текст 1">
                <a:extLst>
                  <a:ext uri="{FF2B5EF4-FFF2-40B4-BE49-F238E27FC236}">
                    <a16:creationId xmlns:a16="http://schemas.microsoft.com/office/drawing/2014/main" id="{B7EE40E6-07EC-2CF4-6979-D34D99D2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99" y="8471326"/>
                <a:ext cx="914400" cy="442048"/>
              </a:xfrm>
              <a:prstGeom prst="rect">
                <a:avLst/>
              </a:prstGeom>
              <a:blipFill>
                <a:blip r:embed="rId1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34E9A88C-F3D3-C19C-4765-4D1D310299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4123" y="6858437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Текст 1">
                <a:extLst>
                  <a:ext uri="{FF2B5EF4-FFF2-40B4-BE49-F238E27FC236}">
                    <a16:creationId xmlns:a16="http://schemas.microsoft.com/office/drawing/2014/main" id="{34E9A88C-F3D3-C19C-4765-4D1D31029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23" y="6858437"/>
                <a:ext cx="914400" cy="442048"/>
              </a:xfrm>
              <a:prstGeom prst="rect">
                <a:avLst/>
              </a:prstGeom>
              <a:blipFill>
                <a:blip r:embed="rId1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Таблица 3">
            <a:extLst>
              <a:ext uri="{FF2B5EF4-FFF2-40B4-BE49-F238E27FC236}">
                <a16:creationId xmlns:a16="http://schemas.microsoft.com/office/drawing/2014/main" id="{3092F769-054B-6DD1-9768-0D98DBA77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430774"/>
              </p:ext>
            </p:extLst>
          </p:nvPr>
        </p:nvGraphicFramePr>
        <p:xfrm>
          <a:off x="2595031" y="7764667"/>
          <a:ext cx="2853528" cy="1319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13517575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655940640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C4996A21-BB46-BC61-C489-75E139A4A1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595" y="684754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C4996A21-BB46-BC61-C489-75E139A4A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95" y="6847542"/>
                <a:ext cx="914400" cy="442048"/>
              </a:xfrm>
              <a:prstGeom prst="rect">
                <a:avLst/>
              </a:prstGeom>
              <a:blipFill>
                <a:blip r:embed="rId1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BC85E3B6-2932-9388-2DD3-57BABAABD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5067" y="6862780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BC85E3B6-2932-9388-2DD3-57BABAABD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067" y="6862780"/>
                <a:ext cx="914400" cy="442048"/>
              </a:xfrm>
              <a:prstGeom prst="rect">
                <a:avLst/>
              </a:prstGeom>
              <a:blipFill>
                <a:blip r:embed="rId16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Двойные круглые скобки 35">
            <a:extLst>
              <a:ext uri="{FF2B5EF4-FFF2-40B4-BE49-F238E27FC236}">
                <a16:creationId xmlns:a16="http://schemas.microsoft.com/office/drawing/2014/main" id="{B557B274-9299-003B-A544-5E2A723F17DC}"/>
              </a:ext>
            </a:extLst>
          </p:cNvPr>
          <p:cNvSpPr/>
          <p:nvPr/>
        </p:nvSpPr>
        <p:spPr>
          <a:xfrm>
            <a:off x="10802853" y="7628301"/>
            <a:ext cx="3964114" cy="1497899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0AFAE101-84C3-DCAC-34A5-BC21CA218B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9939" y="784932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0AFAE101-84C3-DCAC-34A5-BC21CA218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939" y="7849325"/>
                <a:ext cx="914400" cy="442048"/>
              </a:xfrm>
              <a:prstGeom prst="rect">
                <a:avLst/>
              </a:prstGeom>
              <a:blipFill>
                <a:blip r:embed="rId1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7BAD1EF8-9C9E-895B-59CD-D30C54D09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9939" y="851365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7BAD1EF8-9C9E-895B-59CD-D30C54D09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939" y="8513655"/>
                <a:ext cx="914400" cy="442048"/>
              </a:xfrm>
              <a:prstGeom prst="rect">
                <a:avLst/>
              </a:prstGeom>
              <a:blipFill>
                <a:blip r:embed="rId1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Текст 1">
                <a:extLst>
                  <a:ext uri="{FF2B5EF4-FFF2-40B4-BE49-F238E27FC236}">
                    <a16:creationId xmlns:a16="http://schemas.microsoft.com/office/drawing/2014/main" id="{1D6084EB-B117-2651-28DC-82F861CA3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10863" y="6900766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Текст 1">
                <a:extLst>
                  <a:ext uri="{FF2B5EF4-FFF2-40B4-BE49-F238E27FC236}">
                    <a16:creationId xmlns:a16="http://schemas.microsoft.com/office/drawing/2014/main" id="{1D6084EB-B117-2651-28DC-82F861CA3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0863" y="6900766"/>
                <a:ext cx="914400" cy="442048"/>
              </a:xfrm>
              <a:prstGeom prst="rect">
                <a:avLst/>
              </a:prstGeom>
              <a:blipFill>
                <a:blip r:embed="rId1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Таблица 3">
            <a:extLst>
              <a:ext uri="{FF2B5EF4-FFF2-40B4-BE49-F238E27FC236}">
                <a16:creationId xmlns:a16="http://schemas.microsoft.com/office/drawing/2014/main" id="{E732E28E-9185-ACC9-F3B0-45C83378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710266"/>
              </p:ext>
            </p:extLst>
          </p:nvPr>
        </p:nvGraphicFramePr>
        <p:xfrm>
          <a:off x="11411771" y="7806996"/>
          <a:ext cx="2853528" cy="1319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13517575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655940640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Текст 1">
                <a:extLst>
                  <a:ext uri="{FF2B5EF4-FFF2-40B4-BE49-F238E27FC236}">
                    <a16:creationId xmlns:a16="http://schemas.microsoft.com/office/drawing/2014/main" id="{4F2E4855-2E03-1A68-20ED-A68CC7035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81335" y="6889871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Текст 1">
                <a:extLst>
                  <a:ext uri="{FF2B5EF4-FFF2-40B4-BE49-F238E27FC236}">
                    <a16:creationId xmlns:a16="http://schemas.microsoft.com/office/drawing/2014/main" id="{4F2E4855-2E03-1A68-20ED-A68CC703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335" y="6889871"/>
                <a:ext cx="914400" cy="442048"/>
              </a:xfrm>
              <a:prstGeom prst="rect">
                <a:avLst/>
              </a:prstGeom>
              <a:blipFill>
                <a:blip r:embed="rId2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Текст 1">
                <a:extLst>
                  <a:ext uri="{FF2B5EF4-FFF2-40B4-BE49-F238E27FC236}">
                    <a16:creationId xmlns:a16="http://schemas.microsoft.com/office/drawing/2014/main" id="{706D850B-F1B8-EECE-B3D7-A0095398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1807" y="6905109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Текст 1">
                <a:extLst>
                  <a:ext uri="{FF2B5EF4-FFF2-40B4-BE49-F238E27FC236}">
                    <a16:creationId xmlns:a16="http://schemas.microsoft.com/office/drawing/2014/main" id="{706D850B-F1B8-EECE-B3D7-A0095398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1807" y="6905109"/>
                <a:ext cx="914400" cy="442048"/>
              </a:xfrm>
              <a:prstGeom prst="rect">
                <a:avLst/>
              </a:prstGeom>
              <a:blipFill>
                <a:blip r:embed="rId21"/>
                <a:stretch>
                  <a:fillRect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Текст 1">
                <a:extLst>
                  <a:ext uri="{FF2B5EF4-FFF2-40B4-BE49-F238E27FC236}">
                    <a16:creationId xmlns:a16="http://schemas.microsoft.com/office/drawing/2014/main" id="{C986F1D7-59FD-7FBE-E766-AC5C50D53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8741" y="7918736"/>
                <a:ext cx="2336406" cy="59491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≈0.98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Текст 1">
                <a:extLst>
                  <a:ext uri="{FF2B5EF4-FFF2-40B4-BE49-F238E27FC236}">
                    <a16:creationId xmlns:a16="http://schemas.microsoft.com/office/drawing/2014/main" id="{C986F1D7-59FD-7FBE-E766-AC5C50D53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741" y="7918736"/>
                <a:ext cx="2336406" cy="5949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Текст 1">
                <a:extLst>
                  <a:ext uri="{FF2B5EF4-FFF2-40B4-BE49-F238E27FC236}">
                    <a16:creationId xmlns:a16="http://schemas.microsoft.com/office/drawing/2014/main" id="{83D8A164-2501-0EC0-7F26-92AC2B1DD7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75481" y="7833275"/>
                <a:ext cx="2336406" cy="59491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54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543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solidFill>
                            <a:srgbClr val="FF5433"/>
                          </a:solidFill>
                          <a:latin typeface="Cambria Math" panose="02040503050406030204" pitchFamily="18" charset="0"/>
                        </a:rPr>
                        <m:t>≈−0.93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4" name="Текст 1">
                <a:extLst>
                  <a:ext uri="{FF2B5EF4-FFF2-40B4-BE49-F238E27FC236}">
                    <a16:creationId xmlns:a16="http://schemas.microsoft.com/office/drawing/2014/main" id="{83D8A164-2501-0EC0-7F26-92AC2B1DD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481" y="7833275"/>
                <a:ext cx="2336406" cy="594919"/>
              </a:xfrm>
              <a:prstGeom prst="rect">
                <a:avLst/>
              </a:prstGeom>
              <a:blipFill>
                <a:blip r:embed="rId23"/>
                <a:stretch>
                  <a:fillRect l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9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4" grpId="0"/>
      <p:bldP spid="15" grpId="0"/>
      <p:bldP spid="16" grpId="0"/>
      <p:bldP spid="19" grpId="0"/>
      <p:bldP spid="20" grpId="0"/>
      <p:bldP spid="21" grpId="0"/>
      <p:bldP spid="23" grpId="0"/>
      <p:bldP spid="24" grpId="0"/>
      <p:bldP spid="25" grpId="0" animBg="1"/>
      <p:bldP spid="26" grpId="0"/>
      <p:bldP spid="27" grpId="0"/>
      <p:bldP spid="29" grpId="0"/>
      <p:bldP spid="33" grpId="0"/>
      <p:bldP spid="34" grpId="0"/>
      <p:bldP spid="36" grpId="0" animBg="1"/>
      <p:bldP spid="37" grpId="0"/>
      <p:bldP spid="38" grpId="0"/>
      <p:bldP spid="39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</p:spPr>
            <p:txBody>
              <a:bodyPr/>
              <a:lstStyle/>
              <a:p>
                <a:r>
                  <a:rPr lang="ru-RU" dirty="0"/>
                  <a:t>Для каждого пользователя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FF5433"/>
                    </a:solidFill>
                  </a:rPr>
                  <a:t> </a:t>
                </a:r>
                <a:r>
                  <a:rPr lang="ru-RU" dirty="0"/>
                  <a:t>будем отбирать похожих на него по некоторому порогу корреляции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solidFill>
                          <a:srgbClr val="E5E5E5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ru-RU" dirty="0">
                    <a:solidFill>
                      <a:srgbClr val="E5E5E5"/>
                    </a:solidFill>
                  </a:rPr>
                  <a:t>   коллаборация</a:t>
                </a:r>
              </a:p>
              <a:p>
                <a:r>
                  <a:rPr lang="ru-RU" dirty="0"/>
                  <a:t>Например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ru-RU" dirty="0">
                  <a:solidFill>
                    <a:srgbClr val="FF543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ru-RU" b="0" i="1" smtClean="0">
                                <a:solidFill>
                                  <a:srgbClr val="FF543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54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5433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FF5433"/>
                  </a:solidFill>
                </a:endParaRPr>
              </a:p>
            </p:txBody>
          </p:sp>
        </mc:Choice>
        <mc:Fallback xmlns="">
          <p:sp>
            <p:nvSpPr>
              <p:cNvPr id="2" name="Текст 1">
                <a:extLst>
                  <a:ext uri="{FF2B5EF4-FFF2-40B4-BE49-F238E27FC236}">
                    <a16:creationId xmlns:a16="http://schemas.microsoft.com/office/drawing/2014/main" id="{94921471-9763-4413-91A5-56B21293E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3198" y="3797120"/>
                <a:ext cx="9931306" cy="6045084"/>
              </a:xfrm>
              <a:blipFill>
                <a:blip r:embed="rId2"/>
                <a:stretch>
                  <a:fillRect l="-2517" t="-907" r="-25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1">
            <a:extLst>
              <a:ext uri="{FF2B5EF4-FFF2-40B4-BE49-F238E27FC236}">
                <a16:creationId xmlns:a16="http://schemas.microsoft.com/office/drawing/2014/main" id="{BF725953-30C6-4266-86EC-B6ADF7947BC9}"/>
              </a:ext>
            </a:extLst>
          </p:cNvPr>
          <p:cNvSpPr txBox="1">
            <a:spLocks/>
          </p:cNvSpPr>
          <p:nvPr/>
        </p:nvSpPr>
        <p:spPr>
          <a:xfrm>
            <a:off x="763199" y="783474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РЕКОМЕНДАТЕЛЬНЫЕ СИСТЕМЫ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5EDCE0A-6C49-4658-B5E9-81264FB29E37}"/>
              </a:ext>
            </a:extLst>
          </p:cNvPr>
          <p:cNvSpPr txBox="1">
            <a:spLocks/>
          </p:cNvSpPr>
          <p:nvPr/>
        </p:nvSpPr>
        <p:spPr>
          <a:xfrm>
            <a:off x="763199" y="2827479"/>
            <a:ext cx="10441613" cy="70729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5433"/>
                </a:solidFill>
              </a:rPr>
              <a:t>USER-BASED</a:t>
            </a:r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30" name="Двойные круглые скобки 29">
            <a:extLst>
              <a:ext uri="{FF2B5EF4-FFF2-40B4-BE49-F238E27FC236}">
                <a16:creationId xmlns:a16="http://schemas.microsoft.com/office/drawing/2014/main" id="{01788631-5D44-2768-E342-D84846C0D51B}"/>
              </a:ext>
            </a:extLst>
          </p:cNvPr>
          <p:cNvSpPr/>
          <p:nvPr/>
        </p:nvSpPr>
        <p:spPr>
          <a:xfrm>
            <a:off x="10366913" y="6908278"/>
            <a:ext cx="6713867" cy="2157501"/>
          </a:xfrm>
          <a:prstGeom prst="bracketPair">
            <a:avLst/>
          </a:prstGeom>
          <a:ln w="38100">
            <a:solidFill>
              <a:srgbClr val="FF5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54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D9BB926D-06A3-2E98-DE84-122DA86CBA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0" y="712930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Текст 1">
                <a:extLst>
                  <a:ext uri="{FF2B5EF4-FFF2-40B4-BE49-F238E27FC236}">
                    <a16:creationId xmlns:a16="http://schemas.microsoft.com/office/drawing/2014/main" id="{D9BB926D-06A3-2E98-DE84-122DA86C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129302"/>
                <a:ext cx="914400" cy="442048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6A7877F2-4436-8189-C42E-4805C8962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0" y="779363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Текст 1">
                <a:extLst>
                  <a:ext uri="{FF2B5EF4-FFF2-40B4-BE49-F238E27FC236}">
                    <a16:creationId xmlns:a16="http://schemas.microsoft.com/office/drawing/2014/main" id="{6A7877F2-4436-8189-C42E-4805C8962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793632"/>
                <a:ext cx="914400" cy="442048"/>
              </a:xfrm>
              <a:prstGeom prst="rect">
                <a:avLst/>
              </a:prstGeom>
              <a:blipFill>
                <a:blip r:embed="rId4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8BD6926E-1B6E-1DD0-7CF0-CD7F92EB4C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7553" y="617535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Текст 1">
                <a:extLst>
                  <a:ext uri="{FF2B5EF4-FFF2-40B4-BE49-F238E27FC236}">
                    <a16:creationId xmlns:a16="http://schemas.microsoft.com/office/drawing/2014/main" id="{8BD6926E-1B6E-1DD0-7CF0-CD7F92EB4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553" y="6175355"/>
                <a:ext cx="914400" cy="442048"/>
              </a:xfrm>
              <a:prstGeom prst="rect">
                <a:avLst/>
              </a:prstGeom>
              <a:blipFill>
                <a:blip r:embed="rId5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24C297B2-A9C5-3093-481B-D1962FDA3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52716" y="617906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Текст 1">
                <a:extLst>
                  <a:ext uri="{FF2B5EF4-FFF2-40B4-BE49-F238E27FC236}">
                    <a16:creationId xmlns:a16="http://schemas.microsoft.com/office/drawing/2014/main" id="{24C297B2-A9C5-3093-481B-D1962FDA3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716" y="6179068"/>
                <a:ext cx="914400" cy="442048"/>
              </a:xfrm>
              <a:prstGeom prst="rect">
                <a:avLst/>
              </a:prstGeom>
              <a:blipFill>
                <a:blip r:embed="rId6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661B6FD1-EAFB-AA1E-4646-7079274C2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7879" y="6175355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Текст 1">
                <a:extLst>
                  <a:ext uri="{FF2B5EF4-FFF2-40B4-BE49-F238E27FC236}">
                    <a16:creationId xmlns:a16="http://schemas.microsoft.com/office/drawing/2014/main" id="{661B6FD1-EAFB-AA1E-4646-7079274C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879" y="6175355"/>
                <a:ext cx="914400" cy="442048"/>
              </a:xfrm>
              <a:prstGeom prst="rect">
                <a:avLst/>
              </a:prstGeom>
              <a:blipFill>
                <a:blip r:embed="rId7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Таблица 3">
            <a:extLst>
              <a:ext uri="{FF2B5EF4-FFF2-40B4-BE49-F238E27FC236}">
                <a16:creationId xmlns:a16="http://schemas.microsoft.com/office/drawing/2014/main" id="{0921D29C-2437-C6EE-17AD-1E53E8150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8801"/>
              </p:ext>
            </p:extLst>
          </p:nvPr>
        </p:nvGraphicFramePr>
        <p:xfrm>
          <a:off x="10975832" y="7086973"/>
          <a:ext cx="5707056" cy="1978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176">
                  <a:extLst>
                    <a:ext uri="{9D8B030D-6E8A-4147-A177-3AD203B41FA5}">
                      <a16:colId xmlns:a16="http://schemas.microsoft.com/office/drawing/2014/main" val="580133095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790154192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56029866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415146958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3135175758"/>
                    </a:ext>
                  </a:extLst>
                </a:gridCol>
                <a:gridCol w="951176">
                  <a:extLst>
                    <a:ext uri="{9D8B030D-6E8A-4147-A177-3AD203B41FA5}">
                      <a16:colId xmlns:a16="http://schemas.microsoft.com/office/drawing/2014/main" val="1655940640"/>
                    </a:ext>
                  </a:extLst>
                </a:gridCol>
              </a:tblGrid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10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5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32829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7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E5E5E5"/>
                          </a:solidFill>
                        </a:rPr>
                        <a:t>8</a:t>
                      </a:r>
                      <a:endParaRPr lang="ru-RU" dirty="0">
                        <a:solidFill>
                          <a:srgbClr val="E5E5E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14938"/>
                  </a:ext>
                </a:extLst>
              </a:tr>
              <a:tr h="65960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E5E5E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E3C02554-78CB-0AA6-0ED2-05A1CD37F5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3042" y="617906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Текст 1">
                <a:extLst>
                  <a:ext uri="{FF2B5EF4-FFF2-40B4-BE49-F238E27FC236}">
                    <a16:creationId xmlns:a16="http://schemas.microsoft.com/office/drawing/2014/main" id="{E3C02554-78CB-0AA6-0ED2-05A1CD37F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042" y="6179068"/>
                <a:ext cx="914400" cy="442048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53D65EA0-B5D6-FEE0-A721-F2684080D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5765" y="616984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Текст 1">
                <a:extLst>
                  <a:ext uri="{FF2B5EF4-FFF2-40B4-BE49-F238E27FC236}">
                    <a16:creationId xmlns:a16="http://schemas.microsoft.com/office/drawing/2014/main" id="{53D65EA0-B5D6-FEE0-A721-F2684080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765" y="6169848"/>
                <a:ext cx="914400" cy="442048"/>
              </a:xfrm>
              <a:prstGeom prst="rect">
                <a:avLst/>
              </a:prstGeom>
              <a:blipFill>
                <a:blip r:embed="rId9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Текст 1">
                <a:extLst>
                  <a:ext uri="{FF2B5EF4-FFF2-40B4-BE49-F238E27FC236}">
                    <a16:creationId xmlns:a16="http://schemas.microsoft.com/office/drawing/2014/main" id="{05318E49-D8D5-5A4F-698D-454B77A6F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68488" y="6169848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Текст 1">
                <a:extLst>
                  <a:ext uri="{FF2B5EF4-FFF2-40B4-BE49-F238E27FC236}">
                    <a16:creationId xmlns:a16="http://schemas.microsoft.com/office/drawing/2014/main" id="{05318E49-D8D5-5A4F-698D-454B77A6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8488" y="6169848"/>
                <a:ext cx="914400" cy="442048"/>
              </a:xfrm>
              <a:prstGeom prst="rect">
                <a:avLst/>
              </a:prstGeom>
              <a:blipFill>
                <a:blip r:embed="rId10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Текст 1">
                <a:extLst>
                  <a:ext uri="{FF2B5EF4-FFF2-40B4-BE49-F238E27FC236}">
                    <a16:creationId xmlns:a16="http://schemas.microsoft.com/office/drawing/2014/main" id="{5C793C3B-8451-6981-79C9-F04ED184A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0" y="8457962"/>
                <a:ext cx="914400" cy="4420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457200" marR="0" indent="-457200" algn="l" defTabSz="13716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FF5433"/>
                  </a:buClr>
                  <a:buSzTx/>
                  <a:buFont typeface="Системный шрифт, обычный"/>
                  <a:buChar char="—"/>
                  <a:tabLst/>
                  <a:defRPr sz="3150" b="0" i="0" kern="1200">
                    <a:solidFill>
                      <a:srgbClr val="E5E5E5"/>
                    </a:solidFill>
                    <a:latin typeface="InputMono" panose="02000509020000090004" pitchFamily="49" charset="0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Текст 1">
                <a:extLst>
                  <a:ext uri="{FF2B5EF4-FFF2-40B4-BE49-F238E27FC236}">
                    <a16:creationId xmlns:a16="http://schemas.microsoft.com/office/drawing/2014/main" id="{5C793C3B-8451-6981-79C9-F04ED184A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8457962"/>
                <a:ext cx="914400" cy="442048"/>
              </a:xfrm>
              <a:prstGeom prst="rect">
                <a:avLst/>
              </a:prstGeom>
              <a:blipFill>
                <a:blip r:embed="rId11"/>
                <a:stretch>
                  <a:fillRect b="-21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Обложка-2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сновно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Основной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27242</TotalTime>
  <Words>1594</Words>
  <Application>Microsoft Macintosh PowerPoint</Application>
  <PresentationFormat>Custom</PresentationFormat>
  <Paragraphs>630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Formular</vt:lpstr>
      <vt:lpstr>InputMono</vt:lpstr>
      <vt:lpstr>Системный шрифт, обычный</vt:lpstr>
      <vt:lpstr>Обложка-2</vt:lpstr>
      <vt:lpstr>Основной</vt:lpstr>
      <vt:lpstr>1_Основной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Илона Кравченко</dc:creator>
  <cp:lastModifiedBy>Microsoft Office User</cp:lastModifiedBy>
  <cp:revision>61</cp:revision>
  <dcterms:created xsi:type="dcterms:W3CDTF">2020-10-16T14:01:52Z</dcterms:created>
  <dcterms:modified xsi:type="dcterms:W3CDTF">2022-05-24T07:30:15Z</dcterms:modified>
</cp:coreProperties>
</file>